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855" r:id="rId2"/>
    <p:sldMasterId id="2147483867" r:id="rId3"/>
  </p:sldMasterIdLst>
  <p:notesMasterIdLst>
    <p:notesMasterId r:id="rId50"/>
  </p:notesMasterIdLst>
  <p:handoutMasterIdLst>
    <p:handoutMasterId r:id="rId51"/>
  </p:handoutMasterIdLst>
  <p:sldIdLst>
    <p:sldId id="263" r:id="rId4"/>
    <p:sldId id="265" r:id="rId5"/>
    <p:sldId id="334" r:id="rId6"/>
    <p:sldId id="295" r:id="rId7"/>
    <p:sldId id="267" r:id="rId8"/>
    <p:sldId id="308" r:id="rId9"/>
    <p:sldId id="330" r:id="rId10"/>
    <p:sldId id="309" r:id="rId11"/>
    <p:sldId id="321" r:id="rId12"/>
    <p:sldId id="336" r:id="rId13"/>
    <p:sldId id="272" r:id="rId14"/>
    <p:sldId id="335" r:id="rId15"/>
    <p:sldId id="331" r:id="rId16"/>
    <p:sldId id="332" r:id="rId17"/>
    <p:sldId id="310" r:id="rId18"/>
    <p:sldId id="317" r:id="rId19"/>
    <p:sldId id="282" r:id="rId20"/>
    <p:sldId id="302" r:id="rId21"/>
    <p:sldId id="291" r:id="rId22"/>
    <p:sldId id="271" r:id="rId23"/>
    <p:sldId id="316" r:id="rId24"/>
    <p:sldId id="322" r:id="rId25"/>
    <p:sldId id="337" r:id="rId26"/>
    <p:sldId id="278" r:id="rId27"/>
    <p:sldId id="324" r:id="rId28"/>
    <p:sldId id="350" r:id="rId29"/>
    <p:sldId id="357" r:id="rId30"/>
    <p:sldId id="325" r:id="rId31"/>
    <p:sldId id="320" r:id="rId32"/>
    <p:sldId id="315" r:id="rId33"/>
    <p:sldId id="326" r:id="rId34"/>
    <p:sldId id="274" r:id="rId35"/>
    <p:sldId id="328" r:id="rId36"/>
    <p:sldId id="329" r:id="rId37"/>
    <p:sldId id="313" r:id="rId38"/>
    <p:sldId id="314" r:id="rId39"/>
    <p:sldId id="276" r:id="rId40"/>
    <p:sldId id="284" r:id="rId41"/>
    <p:sldId id="301" r:id="rId42"/>
    <p:sldId id="279" r:id="rId43"/>
    <p:sldId id="288" r:id="rId44"/>
    <p:sldId id="299" r:id="rId45"/>
    <p:sldId id="281" r:id="rId46"/>
    <p:sldId id="304" r:id="rId47"/>
    <p:sldId id="264" r:id="rId48"/>
    <p:sldId id="358" r:id="rId49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660033"/>
    <a:srgbClr val="A50021"/>
    <a:srgbClr val="336699"/>
    <a:srgbClr val="6699FF"/>
    <a:srgbClr val="CC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3" autoAdjust="0"/>
    <p:restoredTop sz="86418" autoAdjust="0"/>
  </p:normalViewPr>
  <p:slideViewPr>
    <p:cSldViewPr>
      <p:cViewPr>
        <p:scale>
          <a:sx n="90" d="100"/>
          <a:sy n="90" d="100"/>
        </p:scale>
        <p:origin x="-100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05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1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29BC7519-FE93-44FC-9AA6-7BF73EEE55B9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519" eaLnBrk="0" hangingPunct="0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18DBE7C5-3604-4014-841E-32BB529BA5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t" anchorCtr="0" compatLnSpc="1">
            <a:prstTxWarp prst="textNoShape">
              <a:avLst/>
            </a:prstTxWarp>
          </a:bodyPr>
          <a:lstStyle>
            <a:lvl1pPr defTabSz="99044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t" anchorCtr="0" compatLnSpc="1">
            <a:prstTxWarp prst="textNoShape">
              <a:avLst/>
            </a:prstTxWarp>
          </a:bodyPr>
          <a:lstStyle>
            <a:lvl1pPr algn="r" defTabSz="99044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b" anchorCtr="0" compatLnSpc="1">
            <a:prstTxWarp prst="textNoShape">
              <a:avLst/>
            </a:prstTxWarp>
          </a:bodyPr>
          <a:lstStyle>
            <a:lvl1pPr defTabSz="99044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3" tIns="49511" rIns="99023" bIns="49511" numCol="1" anchor="b" anchorCtr="0" compatLnSpc="1">
            <a:prstTxWarp prst="textNoShape">
              <a:avLst/>
            </a:prstTxWarp>
          </a:bodyPr>
          <a:lstStyle>
            <a:lvl1pPr algn="r" defTabSz="990440">
              <a:defRPr sz="1300"/>
            </a:lvl1pPr>
          </a:lstStyle>
          <a:p>
            <a:pPr>
              <a:defRPr/>
            </a:pPr>
            <a:fld id="{83A00AC8-5983-430C-B635-0D8D61AE88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516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933"/>
            <a:fld id="{D5F745DF-9AF2-457A-BC16-769D355645EE}" type="slidenum">
              <a:rPr lang="es-ES" altLang="es-ES" smtClean="0"/>
              <a:pPr defTabSz="988933"/>
              <a:t>45</a:t>
            </a:fld>
            <a:endParaRPr lang="es-ES" alt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933"/>
            <a:fld id="{D5F745DF-9AF2-457A-BC16-769D355645EE}" type="slidenum">
              <a:rPr lang="es-ES" altLang="es-ES" smtClean="0"/>
              <a:pPr defTabSz="988933"/>
              <a:t>46</a:t>
            </a:fld>
            <a:endParaRPr lang="es-ES" alt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F101-1F62-46AD-BD15-332CD7353372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943C-38F8-47A7-A407-393FC47D4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67E0-50FF-47C7-AC12-18DD2545D656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D862-CFF2-4510-A996-2E08FB997C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FC2F-719B-4B2E-BD2A-6F74DCDEF1B6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7469-D097-4142-B6AD-F8D2E32679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 b="-79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450" y="6237288"/>
            <a:ext cx="2133600" cy="4762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F84B8A22-CCD5-435E-9A56-6BC884F165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4730750"/>
            <a:ext cx="6913563" cy="12192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556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6021388"/>
            <a:ext cx="8713788" cy="609600"/>
          </a:xfrm>
        </p:spPr>
        <p:txBody>
          <a:bodyPr/>
          <a:lstStyle>
            <a:lvl1pPr marL="0" indent="0">
              <a:buFontTx/>
              <a:buNone/>
              <a:defRPr sz="1400">
                <a:latin typeface="Calibri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07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D4216-EDD5-468B-8C46-F0441AC624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5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F4E46-F1CB-4BEE-B99B-D1710C985EC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25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89769-C31C-4F35-A92E-0AC4ECAA184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B6CCA-D6E6-42B3-A874-E6526726830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11B49-D14F-4986-8954-2E1860EB2D5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C6B0F-11F2-4C8C-BF8A-2B819B55208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3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AA63F-D48B-49E0-9550-1521FB48BA60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5234D-C795-4A58-AF34-C010CB39041C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7AC8-C08B-4FE7-8075-6531A2F0FB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8D3BBA-0556-43D1-B54E-92D79DDC243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3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2C7D0-1DF8-49EE-B6CC-E2971345EDD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547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547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0494F-2E78-4DA1-8864-6B7CBA7D291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6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 b="-79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02450" y="6237288"/>
            <a:ext cx="2133600" cy="4762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F84B8A22-CCD5-435E-9A56-6BC884F165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4730750"/>
            <a:ext cx="6913563" cy="12192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556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6021388"/>
            <a:ext cx="8713788" cy="609600"/>
          </a:xfrm>
        </p:spPr>
        <p:txBody>
          <a:bodyPr/>
          <a:lstStyle>
            <a:lvl1pPr marL="0" indent="0">
              <a:buFontTx/>
              <a:buNone/>
              <a:defRPr sz="1400">
                <a:latin typeface="Calibri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02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D4216-EDD5-468B-8C46-F0441AC624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81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F4E46-F1CB-4BEE-B99B-D1710C985EC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70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2513" y="16287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89769-C31C-4F35-A92E-0AC4ECAA184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26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B6CCA-D6E6-42B3-A874-E6526726830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1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11B49-D14F-4986-8954-2E1860EB2D5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0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C6B0F-11F2-4C8C-BF8A-2B819B55208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5701-D23C-4A5F-8846-EC59A6FE852B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3497-4583-4B2E-A624-8AA60C82BE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AA63F-D48B-49E0-9550-1521FB48BA60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70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8D3BBA-0556-43D1-B54E-92D79DDC243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59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2C7D0-1DF8-49EE-B6CC-E2971345EDD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7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547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547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0494F-2E78-4DA1-8864-6B7CBA7D291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2E84-DD62-4E49-B784-966CA5D28399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FA3B-8A2B-473A-9DF2-0734A9C7D0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E501-6970-4F18-A2DC-843EECC1A19B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0A21-6222-44A1-BBC6-7F59903B89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A3F0F-920C-4644-BDAD-F1DA35E1C2FA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687D-920D-4B58-ACD7-9CC6B69887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4699-4D47-45C1-9B53-97B7660AA803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483CA-2DCF-452A-863A-07EF7DCDAE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495F-46F9-47C0-8F58-63833BD7FB5B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E8A7-9E9E-4C9C-9A53-3D6EEC9FA3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DA70-D9BD-48D5-B480-194DF9BC4AA1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A675-D388-4219-B14D-637187D66B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08B07CA-D31D-476F-BEE9-232999D22C2C}" type="datetimeFigureOut">
              <a:rPr lang="es-ES"/>
              <a:pPr>
                <a:defRPr/>
              </a:pPr>
              <a:t>08/05/2018</a:t>
            </a:fld>
            <a:endParaRPr lang="es-E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1F29604-2CF1-4173-B80F-F470EA1FFE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4" name="Picture 14" descr="pagin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0988" y="5861050"/>
            <a:ext cx="1279525" cy="996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37325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u="none">
                <a:solidFill>
                  <a:schemeClr val="bg1"/>
                </a:solidFill>
              </a:defRPr>
            </a:lvl1pPr>
          </a:lstStyle>
          <a:p>
            <a:pPr algn="ctr"/>
            <a:fld id="{15A2C7B7-6317-4E50-A28F-2A28087370CC}" type="slidenum">
              <a:rPr lang="es-ES">
                <a:solidFill>
                  <a:srgbClr val="FFFFFF"/>
                </a:solidFill>
              </a:rPr>
              <a:pPr algn="ctr"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96"/>
            <a:chExt cx="5760" cy="4416"/>
          </a:xfrm>
        </p:grpSpPr>
        <p:pic>
          <p:nvPicPr>
            <p:cNvPr id="128008" name="Picture 8" descr="logo_backgroun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720"/>
              <a:ext cx="3164" cy="3600"/>
            </a:xfrm>
            <a:prstGeom prst="rect">
              <a:avLst/>
            </a:prstGeom>
            <a:noFill/>
          </p:spPr>
        </p:pic>
        <p:pic>
          <p:nvPicPr>
            <p:cNvPr id="128009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6" y="432"/>
              <a:ext cx="489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0" y="-96"/>
              <a:ext cx="5760" cy="576"/>
            </a:xfrm>
            <a:prstGeom prst="rect">
              <a:avLst/>
            </a:prstGeom>
            <a:solidFill>
              <a:srgbClr val="E12844"/>
            </a:solidFill>
            <a:ln w="9525">
              <a:solidFill>
                <a:srgbClr val="E1284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u="sng">
                <a:solidFill>
                  <a:srgbClr val="000000"/>
                </a:solidFill>
              </a:endParaRPr>
            </a:p>
          </p:txBody>
        </p:sp>
      </p:grp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28775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580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4" name="Picture 14" descr="pagin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0988" y="5861050"/>
            <a:ext cx="1279525" cy="996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37325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u="none">
                <a:solidFill>
                  <a:schemeClr val="bg1"/>
                </a:solidFill>
              </a:defRPr>
            </a:lvl1pPr>
          </a:lstStyle>
          <a:p>
            <a:pPr algn="ctr"/>
            <a:fld id="{15A2C7B7-6317-4E50-A28F-2A28087370CC}" type="slidenum">
              <a:rPr lang="es-ES">
                <a:solidFill>
                  <a:srgbClr val="FFFFFF"/>
                </a:solidFill>
              </a:rPr>
              <a:pPr algn="ctr"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96"/>
            <a:chExt cx="5760" cy="4416"/>
          </a:xfrm>
        </p:grpSpPr>
        <p:pic>
          <p:nvPicPr>
            <p:cNvPr id="128008" name="Picture 8" descr="logo_backgroun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720"/>
              <a:ext cx="3164" cy="3600"/>
            </a:xfrm>
            <a:prstGeom prst="rect">
              <a:avLst/>
            </a:prstGeom>
            <a:noFill/>
          </p:spPr>
        </p:pic>
        <p:pic>
          <p:nvPicPr>
            <p:cNvPr id="128009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6" y="432"/>
              <a:ext cx="489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0" y="-96"/>
              <a:ext cx="5760" cy="576"/>
            </a:xfrm>
            <a:prstGeom prst="rect">
              <a:avLst/>
            </a:prstGeom>
            <a:solidFill>
              <a:srgbClr val="E12844"/>
            </a:solidFill>
            <a:ln w="9525">
              <a:solidFill>
                <a:srgbClr val="E1284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u="sng">
                <a:solidFill>
                  <a:srgbClr val="000000"/>
                </a:solidFill>
              </a:endParaRPr>
            </a:p>
          </p:txBody>
        </p:sp>
      </p:grp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28775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549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tlerasmus@ugr.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de.fnmt.gob.es/certificados/persona-fisica/obtener-certificado-software" TargetMode="External"/><Relationship Id="rId2" Type="http://schemas.openxmlformats.org/officeDocument/2006/relationships/hyperlink" Target="https://www.sede.fnmt.gob.es/certificados/persona-fisi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ede.ugr.es/sede/catalogo-de-procedimientos/movilidad-internacional-erasmus-out-documentacio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erasmusplusols.e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mailto:intlerasmus@ugr.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practicas@ugr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cpep.ugr.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movilidad/estudiantes/salientes/seguros/index" TargetMode="External"/><Relationship Id="rId2" Type="http://schemas.openxmlformats.org/officeDocument/2006/relationships/hyperlink" Target="http://www.seg-social.es/Internet_1/Trabajadores/PrestacionesPension10935/Asistenciasanitaria/DesplazamientosporE11566/TSE2/index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ede.ugr.es/sede/catalogo-de-procedimientos/movilidad-internacional-entrega-certificado-llegad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movilidad/estudiantes/contactoscentros" TargetMode="External"/><Relationship Id="rId2" Type="http://schemas.openxmlformats.org/officeDocument/2006/relationships/hyperlink" Target="https://sede.ugr.es/sede/catalogo-de-procedimientos/movilidad-internacional-modificacion-acuerdo-de-estudio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boja/2017/80/BOJA17-080-00003-7257-01_00112561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movilidad/estudiantes/salientes/erasmus" TargetMode="External"/><Relationship Id="rId2" Type="http://schemas.openxmlformats.org/officeDocument/2006/relationships/hyperlink" Target="https://intl.ugr.es/Erasmus/calculadoraErasmus1718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ede.ugr.es/sede/catalogo-de-procedimientos/entrega-de-documentacion-de-fin-de-estancia-erasmus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xxx@correo.ugr.e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ugr.es/sede/catalogo-de-procedimientos/index.html?cf=procedimientos/sede/estudiante/" TargetMode="External"/><Relationship Id="rId2" Type="http://schemas.openxmlformats.org/officeDocument/2006/relationships/hyperlink" Target="http://internacional.ugr.es/pages/procedimientos-telematic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internacional.ugr.es/pages/archivos/impresos/autorizacio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ugr.es/sede/catalogo-de-procedimientos/movilidad-internacional-renuncia-a-la-plaza-de-movilidad.html" TargetMode="External"/><Relationship Id="rId2" Type="http://schemas.openxmlformats.org/officeDocument/2006/relationships/hyperlink" Target="http://internacional.ugr.es/pages/archivos/impresos/renunciaplazaouterasmusy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acional.ugr.es/pages/movilidad/estudiantes/salientes/erasmus/inde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internacional.ugr.es/pages/perfiles/estudiantes/programa-mentor-de-la-ug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perfiles/estudiantes/recomendacioneserasmu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a.eu/travel/index_es.htm" TargetMode="External"/><Relationship Id="rId5" Type="http://schemas.openxmlformats.org/officeDocument/2006/relationships/hyperlink" Target="http://www.exteriores.gob.es/Portal/es/ServiciosAlCiudadano/SiViajasAlExtranjero/Documents/2ACONS.pdf" TargetMode="External"/><Relationship Id="rId4" Type="http://schemas.openxmlformats.org/officeDocument/2006/relationships/hyperlink" Target="http://www.exteriores.gob.es/Portal/es/ServiciosAlCiudadano/Paginas/EmbajadasConsulados.aspx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servicioandaluzdesalud/principal/documentosAcc.asp?pagina=gr_sabermas_viajesint" TargetMode="External"/><Relationship Id="rId2" Type="http://schemas.openxmlformats.org/officeDocument/2006/relationships/hyperlink" Target="http://www.seg-social.es/Internet_1/Trabajadores/PrestacionesPension10935/Asistenciasanitaria/DesplazamientosporE11566/TSE2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ernacional.ugr.es/pages/enlaces-utiles" TargetMode="External"/><Relationship Id="rId4" Type="http://schemas.openxmlformats.org/officeDocument/2006/relationships/hyperlink" Target="http://www.msssi.gob.es/profesionales/saludPublica/sanidadExterior/salud/home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internacional.ugr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xxx@correo.ugr.e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hyperlink" Target="mailto:rrii_faedumel@ugr.es" TargetMode="Externa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mailto:intlinfo@ugr.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internacional.ugr.es/pages/archivos/informacion/reglament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xxx@correo.ugr.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pages/archivos/impresos/propuestaacuerdotutor" TargetMode="External"/><Relationship Id="rId2" Type="http://schemas.openxmlformats.org/officeDocument/2006/relationships/hyperlink" Target="https://sede.ugr.es/sede/catalogo-de-procedimientos/movilidad-internacional-formalizacion-del-acuerdo-de-estudio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ternacional.ugr.es/pages/movilidad/estudiantes/contactoscent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CFC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08175" y="188913"/>
            <a:ext cx="676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3350" y="5300663"/>
            <a:ext cx="6337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Vicerrectorado de </a:t>
            </a:r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Internacionalización</a:t>
            </a:r>
            <a:endParaRPr lang="es-E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87450" y="692150"/>
            <a:ext cx="79565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Seleccionados Erasmus </a:t>
            </a:r>
            <a:r>
              <a:rPr lang="es-E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2018/19</a:t>
            </a:r>
            <a:endParaRPr lang="es-E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979613" y="6138863"/>
            <a:ext cx="66595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s-ES" altLang="es-ES" sz="1400">
              <a:latin typeface="Calibri" pitchFamily="34" charset="0"/>
            </a:endParaRPr>
          </a:p>
        </p:txBody>
      </p:sp>
      <p:pic>
        <p:nvPicPr>
          <p:cNvPr id="3078" name="Picture 7" descr="DSCF2565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1584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DSCF7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19446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_MG_1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214563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_MG_3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205038"/>
            <a:ext cx="21510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1" descr="_MG_27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644900"/>
            <a:ext cx="22320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2" descr="_MG_13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3644900"/>
            <a:ext cx="22320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3644900"/>
            <a:ext cx="1873250" cy="149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700773"/>
            <a:ext cx="1997611" cy="11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35696" y="301625"/>
            <a:ext cx="6847929" cy="1143000"/>
          </a:xfrm>
        </p:spPr>
        <p:txBody>
          <a:bodyPr/>
          <a:lstStyle/>
          <a:p>
            <a:r>
              <a:rPr lang="es-ES" altLang="es-ES" sz="3600" dirty="0" smtClean="0"/>
              <a:t>Requisitos académicos para la movilidad Erasmus +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4213" y="1484313"/>
            <a:ext cx="8459787" cy="518477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altLang="es-ES" dirty="0" smtClean="0"/>
              <a:t>El estudiante debe realizar un programa de </a:t>
            </a:r>
            <a:r>
              <a:rPr lang="es-ES" altLang="es-ES" b="1" dirty="0" smtClean="0"/>
              <a:t>estudios a tiempo completo </a:t>
            </a:r>
            <a:r>
              <a:rPr lang="es-ES" altLang="es-ES" dirty="0" smtClean="0"/>
              <a:t>durante su estancia.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ES" dirty="0" smtClean="0"/>
              <a:t>Dicho programa debe quedar reflejado en el </a:t>
            </a:r>
            <a:r>
              <a:rPr lang="es-ES" altLang="es-ES" u="sng" dirty="0" smtClean="0"/>
              <a:t>acuerdo de estudios</a:t>
            </a:r>
            <a:r>
              <a:rPr lang="es-ES" altLang="es-ES" dirty="0" smtClean="0"/>
              <a:t>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altLang="es-ES" dirty="0" smtClean="0"/>
              <a:t>Se han de cursar en el destino un N.º MÍNIMO DE CRÉDITOS del plan de estudios (no extracurriculares): </a:t>
            </a:r>
          </a:p>
          <a:p>
            <a:pPr lvl="1">
              <a:buFont typeface="Wingdings" pitchFamily="2" charset="2"/>
              <a:buNone/>
            </a:pPr>
            <a:r>
              <a:rPr lang="es-ES" altLang="es-ES" dirty="0" smtClean="0"/>
              <a:t>• </a:t>
            </a:r>
            <a:r>
              <a:rPr lang="es-ES" altLang="es-ES" sz="2000" dirty="0" smtClean="0"/>
              <a:t>Plazas </a:t>
            </a:r>
            <a:r>
              <a:rPr lang="es-ES" altLang="es-ES" sz="2000" dirty="0" smtClean="0">
                <a:solidFill>
                  <a:srgbClr val="FF0000"/>
                </a:solidFill>
              </a:rPr>
              <a:t>anuales</a:t>
            </a:r>
            <a:r>
              <a:rPr lang="es-ES" altLang="es-ES" sz="2000" dirty="0" smtClean="0"/>
              <a:t>: mínimo 42 créditos</a:t>
            </a:r>
          </a:p>
          <a:p>
            <a:pPr lvl="1">
              <a:buFont typeface="Wingdings" pitchFamily="2" charset="2"/>
              <a:buNone/>
            </a:pPr>
            <a:r>
              <a:rPr lang="es-ES" altLang="es-ES" sz="2000" dirty="0" smtClean="0"/>
              <a:t>• Plazas </a:t>
            </a:r>
            <a:r>
              <a:rPr lang="es-ES" altLang="es-ES" sz="2000" dirty="0" smtClean="0">
                <a:solidFill>
                  <a:srgbClr val="FF0000"/>
                </a:solidFill>
              </a:rPr>
              <a:t>cuatrimestrales</a:t>
            </a:r>
            <a:r>
              <a:rPr lang="es-ES" altLang="es-ES" sz="2000" dirty="0" smtClean="0"/>
              <a:t> y/o </a:t>
            </a:r>
            <a:r>
              <a:rPr lang="es-ES" altLang="es-ES" sz="2000" dirty="0" smtClean="0">
                <a:solidFill>
                  <a:srgbClr val="FF0000"/>
                </a:solidFill>
              </a:rPr>
              <a:t>semestrales</a:t>
            </a:r>
            <a:r>
              <a:rPr lang="es-ES" altLang="es-ES" sz="2000" dirty="0" smtClean="0"/>
              <a:t>: mínimo 21 créditos</a:t>
            </a:r>
          </a:p>
        </p:txBody>
      </p:sp>
    </p:spTree>
    <p:extLst>
      <p:ext uri="{BB962C8B-B14F-4D97-AF65-F5344CB8AC3E}">
        <p14:creationId xmlns:p14="http://schemas.microsoft.com/office/powerpoint/2010/main" val="28856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3887787" cy="1527175"/>
          </a:xfrm>
        </p:spPr>
        <p:txBody>
          <a:bodyPr/>
          <a:lstStyle/>
          <a:p>
            <a:pPr eaLnBrk="1" hangingPunct="1"/>
            <a:r>
              <a:rPr lang="es-ES" altLang="es-ES" sz="3400" b="1" dirty="0" smtClean="0"/>
              <a:t>Matrícula </a:t>
            </a:r>
            <a:br>
              <a:rPr lang="es-ES" altLang="es-ES" sz="3400" b="1" dirty="0" smtClean="0"/>
            </a:br>
            <a:r>
              <a:rPr lang="es-ES" altLang="es-ES" sz="2200" dirty="0" smtClean="0"/>
              <a:t>(competencia de la Facultad)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08962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400" b="1" dirty="0" smtClean="0"/>
              <a:t>Exención de matrícula en el destino, no en la UGR.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4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dirty="0" smtClean="0"/>
              <a:t>Matrícula online </a:t>
            </a:r>
            <a:r>
              <a:rPr lang="es-ES" altLang="es-ES" sz="2400" dirty="0" smtClean="0"/>
              <a:t>de las asignaturas del acuerdo de estudios.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ES" sz="2400" dirty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dirty="0"/>
              <a:t>Estudiantes que van solo un semestre de Erasmus: </a:t>
            </a:r>
            <a:r>
              <a:rPr lang="es-ES" altLang="es-ES" sz="2400" b="1" dirty="0" err="1"/>
              <a:t>automatrícula</a:t>
            </a:r>
            <a:r>
              <a:rPr lang="es-ES" altLang="es-ES" sz="2400" b="1" dirty="0"/>
              <a:t> </a:t>
            </a:r>
            <a:r>
              <a:rPr lang="es-ES" altLang="es-ES" sz="2400" dirty="0" smtClean="0"/>
              <a:t>solo </a:t>
            </a:r>
            <a:r>
              <a:rPr lang="es-ES" altLang="es-ES" sz="2400" dirty="0"/>
              <a:t>de las asignaturas que se van a cursar presencialmente en la </a:t>
            </a:r>
            <a:r>
              <a:rPr lang="es-ES" altLang="es-ES" sz="2400" dirty="0" smtClean="0"/>
              <a:t>UGR </a:t>
            </a:r>
            <a:r>
              <a:rPr lang="es-ES" altLang="es-ES" sz="2400" b="1" dirty="0" smtClean="0"/>
              <a:t>y matrícula online </a:t>
            </a:r>
            <a:r>
              <a:rPr lang="es-ES" altLang="es-ES" sz="2400" dirty="0" smtClean="0"/>
              <a:t>de las recogidas en el acuerdo de estudios.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E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dirty="0" smtClean="0"/>
              <a:t>Muy importante que en la </a:t>
            </a:r>
            <a:r>
              <a:rPr lang="es-ES" altLang="es-ES" sz="2400" b="1" dirty="0" smtClean="0"/>
              <a:t>matrícula</a:t>
            </a:r>
            <a:r>
              <a:rPr lang="es-ES" altLang="es-ES" sz="2400" dirty="0" smtClean="0"/>
              <a:t> se matriculen las asignaturas del acuerdo de estudios </a:t>
            </a:r>
            <a:r>
              <a:rPr lang="es-ES" altLang="es-ES" sz="2400" b="1" dirty="0" smtClean="0"/>
              <a:t>con el código de movilidad </a:t>
            </a:r>
            <a:r>
              <a:rPr lang="es-ES" altLang="es-ES" sz="2400" dirty="0" smtClean="0"/>
              <a:t>para que se realice bien después el reconocimiento.</a:t>
            </a:r>
            <a:endParaRPr lang="es-ES" altLang="es-ES" sz="2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sz="16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5888"/>
            <a:ext cx="38512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784304" cy="1527175"/>
          </a:xfrm>
        </p:spPr>
        <p:txBody>
          <a:bodyPr/>
          <a:lstStyle/>
          <a:p>
            <a:r>
              <a:rPr lang="es-ES" sz="3600" b="1" dirty="0" smtClean="0"/>
              <a:t>Duración de la estancia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556792"/>
            <a:ext cx="7920880" cy="4680520"/>
          </a:xfrm>
        </p:spPr>
        <p:txBody>
          <a:bodyPr/>
          <a:lstStyle/>
          <a:p>
            <a:pPr algn="just"/>
            <a:r>
              <a:rPr lang="es-ES" altLang="es-ES" sz="2400" dirty="0"/>
              <a:t>La estancia </a:t>
            </a:r>
            <a:r>
              <a:rPr lang="es-ES" altLang="es-ES" sz="2400" dirty="0" smtClean="0"/>
              <a:t>en la Universidad de destino será </a:t>
            </a:r>
            <a:r>
              <a:rPr lang="es-ES" altLang="es-ES" sz="2400" dirty="0"/>
              <a:t>por el número de meses indicado en la convocatoria</a:t>
            </a:r>
            <a:r>
              <a:rPr lang="es-ES" altLang="es-ES" sz="2400" dirty="0" smtClean="0"/>
              <a:t>.</a:t>
            </a:r>
            <a:endParaRPr lang="es-ES" sz="2400" dirty="0" smtClean="0"/>
          </a:p>
          <a:p>
            <a:pPr algn="just"/>
            <a:r>
              <a:rPr lang="es-ES" sz="2400" dirty="0" smtClean="0"/>
              <a:t>Es muy importante el </a:t>
            </a:r>
            <a:r>
              <a:rPr lang="es-ES" sz="2400" u="sng" dirty="0" smtClean="0"/>
              <a:t>cumplimiento íntegro</a:t>
            </a:r>
            <a:r>
              <a:rPr lang="es-ES" sz="2400" dirty="0" smtClean="0"/>
              <a:t> de la estancia en la Universidad de destino.</a:t>
            </a:r>
          </a:p>
          <a:p>
            <a:pPr algn="just"/>
            <a:r>
              <a:rPr lang="es-ES" sz="2400" b="1" dirty="0" smtClean="0"/>
              <a:t>El incumplimiento de la estancia puede conllevar la devolución </a:t>
            </a:r>
            <a:r>
              <a:rPr lang="es-ES" sz="2400" b="1" u="sng" dirty="0" smtClean="0"/>
              <a:t>total</a:t>
            </a:r>
            <a:r>
              <a:rPr lang="es-ES" sz="2400" b="1" dirty="0" smtClean="0"/>
              <a:t> o parcial de las ayudas percibidas.</a:t>
            </a:r>
          </a:p>
          <a:p>
            <a:pPr algn="just"/>
            <a:r>
              <a:rPr lang="es-ES" sz="2400" dirty="0" smtClean="0"/>
              <a:t>Si detectas que el periodo de estancia no se ajusta con  el calendario académico del destino comunícate cuanto antes con la ORI de tu Facultad (con copia a </a:t>
            </a:r>
            <a:r>
              <a:rPr lang="es-ES" sz="2400" dirty="0" smtClean="0">
                <a:hlinkClick r:id="rId2"/>
              </a:rPr>
              <a:t>intlerasmus@ugr.es</a:t>
            </a:r>
            <a:r>
              <a:rPr lang="es-ES" sz="2400" dirty="0" smtClean="0"/>
              <a:t> ).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04813"/>
            <a:ext cx="1238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/>
              <a:t>Sobre reducciones de estancia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8064896" cy="5301208"/>
          </a:xfrm>
        </p:spPr>
        <p:txBody>
          <a:bodyPr/>
          <a:lstStyle/>
          <a:p>
            <a:pPr algn="just"/>
            <a:r>
              <a:rPr lang="es-ES" sz="2400" dirty="0"/>
              <a:t>Solamente existen dos motivos justificables para una reducción estancia: </a:t>
            </a:r>
          </a:p>
          <a:p>
            <a:pPr lvl="1" algn="just"/>
            <a:r>
              <a:rPr lang="es-ES" sz="2200" b="1" dirty="0" smtClean="0"/>
              <a:t>Por motivos de salud</a:t>
            </a:r>
            <a:r>
              <a:rPr lang="es-ES" sz="2200" dirty="0" smtClean="0"/>
              <a:t>, </a:t>
            </a:r>
            <a:r>
              <a:rPr lang="es-ES" sz="2200" dirty="0"/>
              <a:t>en cuyo caso </a:t>
            </a:r>
            <a:r>
              <a:rPr lang="es-ES" sz="2200" dirty="0" smtClean="0"/>
              <a:t>lo deberá justificar documentalmente en la ORI </a:t>
            </a:r>
            <a:r>
              <a:rPr lang="es-ES" sz="2200" dirty="0"/>
              <a:t>central de la </a:t>
            </a:r>
            <a:r>
              <a:rPr lang="es-ES" sz="2200" dirty="0" smtClean="0"/>
              <a:t>UGR.</a:t>
            </a:r>
          </a:p>
          <a:p>
            <a:pPr lvl="1" algn="just"/>
            <a:r>
              <a:rPr lang="es-ES" sz="2400" b="1" dirty="0" smtClean="0"/>
              <a:t>Por </a:t>
            </a:r>
            <a:r>
              <a:rPr lang="es-ES" sz="2400" b="1" dirty="0"/>
              <a:t>razones académicas </a:t>
            </a:r>
            <a:r>
              <a:rPr lang="es-ES" sz="2800" b="1" dirty="0">
                <a:solidFill>
                  <a:srgbClr val="000099"/>
                </a:solidFill>
              </a:rPr>
              <a:t>ajenas al estudiante</a:t>
            </a:r>
            <a:r>
              <a:rPr lang="es-ES" sz="2400" dirty="0"/>
              <a:t>. En este caso la Oficina de Relaciones Internacionales de su </a:t>
            </a:r>
            <a:r>
              <a:rPr lang="es-ES" sz="2400" dirty="0" smtClean="0"/>
              <a:t>Facultad deberá enviarnos el impreso de autorización de cambios firmado tanto por </a:t>
            </a:r>
            <a:r>
              <a:rPr lang="es-ES" sz="2400" dirty="0"/>
              <a:t>el/la Vicedecano/a de Relaciones </a:t>
            </a:r>
            <a:r>
              <a:rPr lang="es-ES" sz="2400" dirty="0" smtClean="0"/>
              <a:t>Internacionales así como por el estudiante, </a:t>
            </a:r>
            <a:r>
              <a:rPr lang="es-ES" sz="2400" dirty="0"/>
              <a:t>indicando los motivos académicos ajenos al estudiante y los meses a los que se reduce la estancia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9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512496" cy="1366292"/>
          </a:xfrm>
        </p:spPr>
        <p:txBody>
          <a:bodyPr/>
          <a:lstStyle/>
          <a:p>
            <a:r>
              <a:rPr lang="es-ES" sz="3600" b="1" dirty="0" smtClean="0"/>
              <a:t>Sobre ampliaciones de estancia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9972" y="1484784"/>
            <a:ext cx="8304028" cy="5517232"/>
          </a:xfrm>
        </p:spPr>
        <p:txBody>
          <a:bodyPr/>
          <a:lstStyle/>
          <a:p>
            <a:r>
              <a:rPr lang="es-ES" sz="2000" dirty="0" smtClean="0"/>
              <a:t>No implica ampliación de la ayuda económica, pero sí cuentan como meses de estancia Erasmus.</a:t>
            </a:r>
          </a:p>
          <a:p>
            <a:r>
              <a:rPr lang="es-ES" sz="2000" dirty="0" smtClean="0"/>
              <a:t>Ha de ser siempre dentro del mismo curso académico</a:t>
            </a:r>
          </a:p>
          <a:p>
            <a:r>
              <a:rPr lang="es-ES" sz="2000" b="1" dirty="0" smtClean="0"/>
              <a:t>Han de aprobar la ampliación</a:t>
            </a:r>
          </a:p>
          <a:p>
            <a:pPr lvl="1"/>
            <a:r>
              <a:rPr lang="es-ES" sz="2000" b="1" dirty="0" smtClean="0"/>
              <a:t>La Universidad de destino</a:t>
            </a:r>
          </a:p>
          <a:p>
            <a:pPr lvl="1"/>
            <a:r>
              <a:rPr lang="es-ES" sz="2000" b="1" dirty="0" smtClean="0"/>
              <a:t>La Facultad de la UGR</a:t>
            </a:r>
          </a:p>
          <a:p>
            <a:r>
              <a:rPr lang="es-ES" sz="2000" dirty="0" smtClean="0"/>
              <a:t>Una vez aprobada la ampliación, la Facultad ha de remitir a la ORI central </a:t>
            </a:r>
            <a:r>
              <a:rPr lang="es-ES" sz="2000" dirty="0"/>
              <a:t>el impreso </a:t>
            </a:r>
            <a:r>
              <a:rPr lang="es-ES" sz="2000" dirty="0" smtClean="0"/>
              <a:t>de autorización de cambios firmado tanto </a:t>
            </a:r>
            <a:r>
              <a:rPr lang="es-ES" sz="2000" dirty="0"/>
              <a:t>por el/la Vicedecano/a de Relaciones Internacionales </a:t>
            </a:r>
            <a:r>
              <a:rPr lang="es-ES" sz="2000" dirty="0" smtClean="0"/>
              <a:t>como por </a:t>
            </a:r>
            <a:r>
              <a:rPr lang="es-ES" sz="2000" dirty="0"/>
              <a:t>el </a:t>
            </a:r>
            <a:r>
              <a:rPr lang="es-ES" sz="2000" dirty="0" smtClean="0"/>
              <a:t>estudiante</a:t>
            </a:r>
          </a:p>
          <a:p>
            <a:r>
              <a:rPr lang="es-ES" sz="2000" dirty="0" smtClean="0"/>
              <a:t>La </a:t>
            </a:r>
            <a:r>
              <a:rPr lang="es-ES" sz="2000" dirty="0"/>
              <a:t>ORI central</a:t>
            </a:r>
          </a:p>
          <a:p>
            <a:pPr lvl="1"/>
            <a:r>
              <a:rPr lang="es-ES" sz="2000" dirty="0" smtClean="0"/>
              <a:t>registra la ampliación en la base de datos</a:t>
            </a:r>
          </a:p>
          <a:p>
            <a:pPr lvl="1"/>
            <a:r>
              <a:rPr lang="es-ES" sz="2000" dirty="0" smtClean="0"/>
              <a:t>Procede a la ampliación del seguro</a:t>
            </a:r>
          </a:p>
          <a:p>
            <a:pPr lvl="1"/>
            <a:r>
              <a:rPr lang="es-ES" sz="2000" dirty="0" smtClean="0"/>
              <a:t>Informa finalmente al estudiante del visto bueno a la ampliación</a:t>
            </a:r>
          </a:p>
          <a:p>
            <a:r>
              <a:rPr lang="es-ES" sz="2000" dirty="0" smtClean="0"/>
              <a:t>Modificación del acuerdo de estudios (y matrícula si fuera necesario) en la Facultad / Escuela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06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620000" cy="1008113"/>
          </a:xfrm>
        </p:spPr>
        <p:txBody>
          <a:bodyPr/>
          <a:lstStyle/>
          <a:p>
            <a:pPr eaLnBrk="1" hangingPunct="1"/>
            <a:r>
              <a:rPr lang="es-ES" altLang="es-ES" b="1" dirty="0" smtClean="0"/>
              <a:t>Administración electrónica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64087"/>
            <a:ext cx="7920037" cy="42292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600" b="1" dirty="0" smtClean="0">
                <a:solidFill>
                  <a:srgbClr val="336699"/>
                </a:solidFill>
              </a:rPr>
              <a:t>Importante: disponer del certificado digital</a:t>
            </a:r>
            <a:r>
              <a:rPr lang="es-ES" altLang="es-ES" sz="21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100" b="1" dirty="0" smtClean="0">
                <a:hlinkClick r:id="rId2"/>
              </a:rPr>
              <a:t>https://www.sede.fnmt.gob.es/certificados/persona-fisica</a:t>
            </a:r>
            <a:r>
              <a:rPr lang="es-ES" altLang="es-ES" sz="21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100" dirty="0" smtClean="0"/>
              <a:t>Es muy fácil. Solo cuatro pasos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1: </a:t>
            </a:r>
            <a:r>
              <a:rPr lang="es-ES" altLang="es-ES" sz="2000" b="1" dirty="0" smtClean="0"/>
              <a:t>Configuración del navegador</a:t>
            </a:r>
            <a:r>
              <a:rPr lang="es-ES" altLang="es-ES" sz="2000" dirty="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2: </a:t>
            </a:r>
            <a:r>
              <a:rPr lang="es-ES" altLang="es-ES" sz="2000" b="1" dirty="0" smtClean="0"/>
              <a:t>Solicitar vía internet el certificado</a:t>
            </a:r>
            <a:r>
              <a:rPr lang="es-ES" altLang="es-ES" sz="2000" dirty="0" smtClean="0"/>
              <a:t> en la web de la Fábrica nacional de moneda y timbre.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3: </a:t>
            </a:r>
            <a:r>
              <a:rPr lang="es-ES" altLang="es-ES" sz="2000" b="1" dirty="0" smtClean="0"/>
              <a:t>Acreditación de la identidad en una Oficina de Registro</a:t>
            </a:r>
            <a:r>
              <a:rPr lang="es-ES" altLang="es-ES" sz="2000" dirty="0" smtClean="0"/>
              <a:t> (por ejemplo, el registro general del Hospital Real o la Secretaría de tu Facultad / Escuela)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dirty="0" smtClean="0"/>
              <a:t>4: </a:t>
            </a:r>
            <a:r>
              <a:rPr lang="es-ES" altLang="es-ES" sz="2000" b="1" dirty="0" smtClean="0"/>
              <a:t>Descargar el Certificado Digital</a:t>
            </a:r>
            <a:r>
              <a:rPr lang="es-ES" altLang="es-ES" sz="2000" dirty="0" smtClean="0"/>
              <a:t> (en el mismo ordenador donde lo solicitó).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>
                <a:hlinkClick r:id="rId3"/>
              </a:rPr>
              <a:t>https://www.sede.fnmt.gob.es/certificados/persona-fisica/obtener-certificado-software</a:t>
            </a:r>
            <a:r>
              <a:rPr lang="es-ES" altLang="es-ES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2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518"/>
            <a:ext cx="7740352" cy="1394257"/>
          </a:xfrm>
        </p:spPr>
        <p:txBody>
          <a:bodyPr/>
          <a:lstStyle/>
          <a:p>
            <a:pPr eaLnBrk="1" hangingPunct="1"/>
            <a:r>
              <a:rPr lang="es-ES" altLang="es-ES" sz="2400" b="1" dirty="0" smtClean="0"/>
              <a:t>Firma de los documentos obligatorios</a:t>
            </a:r>
            <a:br>
              <a:rPr lang="es-ES" altLang="es-ES" sz="2400" b="1" dirty="0" smtClean="0"/>
            </a:br>
            <a:r>
              <a:rPr lang="es-ES" altLang="es-ES" sz="2400" b="1" dirty="0" smtClean="0"/>
              <a:t>Trámite obligatorio con la ORI Central </a:t>
            </a:r>
            <a:r>
              <a:rPr lang="es-ES" altLang="es-ES" sz="2400" dirty="0" smtClean="0"/>
              <a:t>(Complejo Triunfo) </a:t>
            </a:r>
            <a:r>
              <a:rPr lang="es-ES" altLang="es-ES" sz="2400" dirty="0"/>
              <a:t>a través de la </a:t>
            </a:r>
            <a:r>
              <a:rPr lang="es-ES" altLang="es-ES" sz="2400" b="1" dirty="0"/>
              <a:t>Administración Electrónica. </a:t>
            </a:r>
            <a:endParaRPr lang="es-ES" altLang="es-E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920113" cy="496942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sz="2200" b="1" dirty="0">
                <a:solidFill>
                  <a:srgbClr val="000000"/>
                </a:solidFill>
              </a:rPr>
              <a:t>Documentos: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>
                <a:solidFill>
                  <a:srgbClr val="000000"/>
                </a:solidFill>
              </a:rPr>
              <a:t>Convenio financiero o convenio de </a:t>
            </a:r>
            <a:r>
              <a:rPr lang="es-ES" altLang="es-ES" sz="2000" b="1" dirty="0" smtClean="0">
                <a:solidFill>
                  <a:srgbClr val="000000"/>
                </a:solidFill>
              </a:rPr>
              <a:t>subvención.</a:t>
            </a:r>
            <a:endParaRPr lang="es-ES" altLang="es-ES" sz="20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>
                <a:solidFill>
                  <a:srgbClr val="000000"/>
                </a:solidFill>
              </a:rPr>
              <a:t>Compromiso </a:t>
            </a:r>
            <a:r>
              <a:rPr lang="es-ES" altLang="es-ES" sz="2000" b="1" dirty="0">
                <a:solidFill>
                  <a:srgbClr val="000000"/>
                </a:solidFill>
              </a:rPr>
              <a:t>de aceptación de las condiciones de </a:t>
            </a:r>
            <a:r>
              <a:rPr lang="es-ES" altLang="es-ES" sz="2000" b="1" dirty="0" smtClean="0">
                <a:solidFill>
                  <a:srgbClr val="000000"/>
                </a:solidFill>
              </a:rPr>
              <a:t>financiación.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>
                <a:solidFill>
                  <a:srgbClr val="000000"/>
                </a:solidFill>
              </a:rPr>
              <a:t>Credencial </a:t>
            </a:r>
            <a:r>
              <a:rPr lang="es-ES" altLang="es-ES" sz="2000" b="1" dirty="0">
                <a:solidFill>
                  <a:srgbClr val="000000"/>
                </a:solidFill>
              </a:rPr>
              <a:t>de estudiante: una versión en español y una en inglés.</a:t>
            </a:r>
            <a:r>
              <a:rPr lang="es-ES" altLang="es-ES" sz="2000" dirty="0">
                <a:solidFill>
                  <a:srgbClr val="000000"/>
                </a:solidFill>
              </a:rPr>
              <a:t> Es para el estudiante. (La descarga escaneada a través de la E-Administración cuando </a:t>
            </a:r>
            <a:r>
              <a:rPr lang="es-ES" altLang="es-ES" sz="2000" dirty="0" smtClean="0">
                <a:solidFill>
                  <a:srgbClr val="000000"/>
                </a:solidFill>
              </a:rPr>
              <a:t>firma el </a:t>
            </a:r>
            <a:r>
              <a:rPr lang="es-ES" altLang="es-ES" sz="2000" dirty="0">
                <a:solidFill>
                  <a:srgbClr val="000000"/>
                </a:solidFill>
              </a:rPr>
              <a:t>resto de documentación).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ES" altLang="es-ES" sz="2000" b="1" dirty="0" smtClean="0"/>
              <a:t>Se entregan: </a:t>
            </a:r>
            <a:r>
              <a:rPr lang="es-ES" altLang="es-ES" sz="2000" b="1" dirty="0"/>
              <a:t>por el procedimiento telemático de E-administración </a:t>
            </a:r>
            <a:r>
              <a:rPr lang="es-ES" altLang="es-ES" sz="2000" b="1" dirty="0">
                <a:solidFill>
                  <a:srgbClr val="336699"/>
                </a:solidFill>
              </a:rPr>
              <a:t>con certificado digital</a:t>
            </a:r>
            <a:r>
              <a:rPr lang="es-ES" altLang="es-ES" sz="2000" b="1" dirty="0"/>
              <a:t> </a:t>
            </a:r>
            <a:r>
              <a:rPr lang="es-ES" altLang="es-ES" sz="2000" b="1" u="sng" dirty="0"/>
              <a:t>antes de incorporarse al </a:t>
            </a:r>
            <a:r>
              <a:rPr lang="es-ES" altLang="es-ES" sz="2000" b="1" u="sng" dirty="0" smtClean="0"/>
              <a:t>destino</a:t>
            </a:r>
            <a:r>
              <a:rPr lang="es-ES" altLang="es-ES" sz="2000" dirty="0"/>
              <a:t> </a:t>
            </a:r>
            <a:r>
              <a:rPr lang="es-ES" altLang="es-ES" sz="2000" dirty="0" smtClean="0"/>
              <a:t>(el plazo será previsiblemente en julio).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ES" sz="2000" b="1" dirty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es-ES" altLang="es-ES" sz="2000" b="1" dirty="0" smtClean="0">
                <a:solidFill>
                  <a:srgbClr val="000099"/>
                </a:solidFill>
              </a:rPr>
              <a:t>Si no se firman no se abona la beca Erasmus.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s-ES" altLang="es-ES" sz="2000" b="1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ES" altLang="es-ES" sz="2000" b="1" dirty="0"/>
              <a:t>Enviaremos un e-mail al correo de la </a:t>
            </a:r>
            <a:r>
              <a:rPr lang="es-ES" altLang="es-ES" sz="2000" b="1" dirty="0" err="1"/>
              <a:t>ugr</a:t>
            </a:r>
            <a:r>
              <a:rPr lang="es-ES" altLang="es-ES" sz="2000" b="1" dirty="0"/>
              <a:t> para informar cuándo </a:t>
            </a:r>
            <a:r>
              <a:rPr lang="es-ES" altLang="es-ES" sz="2000" b="1" dirty="0" smtClean="0"/>
              <a:t>se abre el </a:t>
            </a:r>
            <a:r>
              <a:rPr lang="es-ES" altLang="es-ES" sz="2000" b="1" dirty="0"/>
              <a:t>Procedimiento telemático </a:t>
            </a:r>
            <a:r>
              <a:rPr lang="es-ES" altLang="es-ES" sz="2000" dirty="0">
                <a:solidFill>
                  <a:srgbClr val="FF0000"/>
                </a:solidFill>
              </a:rPr>
              <a:t>(previsiblemente en julio</a:t>
            </a:r>
            <a:r>
              <a:rPr lang="es-ES" altLang="es-ES" sz="2000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ES" altLang="es-ES" sz="2000" dirty="0" smtClean="0">
                <a:hlinkClick r:id="rId2"/>
              </a:rPr>
              <a:t>https</a:t>
            </a:r>
            <a:r>
              <a:rPr lang="es-ES" altLang="es-ES" sz="2000" dirty="0">
                <a:hlinkClick r:id="rId2"/>
              </a:rPr>
              <a:t>://sede.ugr.es/sede/catalogo-de-procedimientos/movilidad-internacional-erasmus-out-documentacion.html</a:t>
            </a:r>
            <a:endParaRPr lang="es-ES" alt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5712296" cy="1078260"/>
          </a:xfrm>
        </p:spPr>
        <p:txBody>
          <a:bodyPr/>
          <a:lstStyle/>
          <a:p>
            <a:pPr algn="ctr" eaLnBrk="1" hangingPunct="1"/>
            <a:r>
              <a:rPr lang="es-ES" altLang="es-ES" b="1" dirty="0" smtClean="0">
                <a:solidFill>
                  <a:srgbClr val="000099"/>
                </a:solidFill>
              </a:rPr>
              <a:t>OLS </a:t>
            </a:r>
            <a:r>
              <a:rPr lang="es-ES" altLang="es-ES" sz="2400" b="1" dirty="0" smtClean="0">
                <a:solidFill>
                  <a:srgbClr val="000099"/>
                </a:solidFill>
              </a:rPr>
              <a:t>Online </a:t>
            </a:r>
            <a:r>
              <a:rPr lang="es-ES" altLang="es-ES" sz="2400" b="1" dirty="0" err="1" smtClean="0">
                <a:solidFill>
                  <a:srgbClr val="000099"/>
                </a:solidFill>
              </a:rPr>
              <a:t>Linguistic</a:t>
            </a:r>
            <a:r>
              <a:rPr lang="es-ES" altLang="es-ES" sz="2400" b="1" dirty="0" smtClean="0">
                <a:solidFill>
                  <a:srgbClr val="000099"/>
                </a:solidFill>
              </a:rPr>
              <a:t> </a:t>
            </a:r>
            <a:r>
              <a:rPr lang="es-ES" altLang="es-ES" sz="2400" b="1" dirty="0" err="1" smtClean="0">
                <a:solidFill>
                  <a:srgbClr val="000099"/>
                </a:solidFill>
              </a:rPr>
              <a:t>Support</a:t>
            </a:r>
            <a:endParaRPr lang="es-ES" altLang="es-ES" sz="2400" b="1" dirty="0" smtClean="0">
              <a:solidFill>
                <a:srgbClr val="000099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993063" cy="5661025"/>
          </a:xfrm>
        </p:spPr>
        <p:txBody>
          <a:bodyPr/>
          <a:lstStyle/>
          <a:p>
            <a:pPr eaLnBrk="1" hangingPunct="1"/>
            <a:r>
              <a:rPr lang="es-ES" altLang="es-ES" sz="2500" b="1" u="sng" dirty="0" smtClean="0"/>
              <a:t>Prueba lingüística </a:t>
            </a:r>
            <a:r>
              <a:rPr lang="es-ES" altLang="es-ES" sz="2400" b="1" u="sng" dirty="0" smtClean="0"/>
              <a:t>OBLIGATORIA </a:t>
            </a:r>
            <a:r>
              <a:rPr lang="es-ES" altLang="es-ES" sz="2500" b="1" u="sng" dirty="0" smtClean="0"/>
              <a:t>de la lengua de instrucción en el destino</a:t>
            </a:r>
            <a:r>
              <a:rPr lang="es-ES" altLang="es-ES" sz="2500" b="1" dirty="0" smtClean="0"/>
              <a:t> (</a:t>
            </a:r>
            <a:r>
              <a:rPr lang="es-ES" altLang="es-ES" sz="2500" dirty="0" smtClean="0"/>
              <a:t>previsiblemente en junio/julio o diciembre/enero según semestre).</a:t>
            </a:r>
          </a:p>
          <a:p>
            <a:pPr lvl="1" eaLnBrk="1" hangingPunct="1"/>
            <a:r>
              <a:rPr lang="es-ES" altLang="es-ES" sz="2300" dirty="0" smtClean="0"/>
              <a:t>Una prueba </a:t>
            </a:r>
            <a:r>
              <a:rPr lang="es-ES" altLang="es-ES" sz="2300" dirty="0" smtClean="0">
                <a:solidFill>
                  <a:srgbClr val="000099"/>
                </a:solidFill>
              </a:rPr>
              <a:t>antes</a:t>
            </a:r>
            <a:r>
              <a:rPr lang="es-ES" altLang="es-ES" sz="2300" dirty="0" smtClean="0"/>
              <a:t> de la movilidad</a:t>
            </a:r>
          </a:p>
          <a:p>
            <a:pPr lvl="1" eaLnBrk="1" hangingPunct="1"/>
            <a:r>
              <a:rPr lang="es-ES" altLang="es-ES" sz="2300" dirty="0" smtClean="0"/>
              <a:t>y otra prueba </a:t>
            </a:r>
            <a:r>
              <a:rPr lang="es-ES" altLang="es-ES" sz="2300" dirty="0" smtClean="0">
                <a:solidFill>
                  <a:srgbClr val="000099"/>
                </a:solidFill>
              </a:rPr>
              <a:t>después</a:t>
            </a:r>
            <a:r>
              <a:rPr lang="es-ES" altLang="es-ES" sz="2300" dirty="0" smtClean="0"/>
              <a:t> de la movilidad</a:t>
            </a:r>
          </a:p>
          <a:p>
            <a:pPr eaLnBrk="1" hangingPunct="1"/>
            <a:r>
              <a:rPr lang="es-ES" altLang="es-ES" sz="2500" dirty="0" smtClean="0"/>
              <a:t>Es una prueba </a:t>
            </a:r>
            <a:r>
              <a:rPr lang="es-ES" altLang="es-ES" sz="2500" b="1" dirty="0" smtClean="0"/>
              <a:t>online</a:t>
            </a:r>
            <a:r>
              <a:rPr lang="es-ES" altLang="es-ES" sz="2500" dirty="0" smtClean="0"/>
              <a:t>, no presencial </a:t>
            </a:r>
          </a:p>
          <a:p>
            <a:pPr eaLnBrk="1" hangingPunct="1"/>
            <a:r>
              <a:rPr lang="es-ES" altLang="es-ES" sz="2500" dirty="0" smtClean="0"/>
              <a:t>Resultados relevantes solo a nivel informativo</a:t>
            </a:r>
          </a:p>
          <a:p>
            <a:pPr eaLnBrk="1" hangingPunct="1"/>
            <a:r>
              <a:rPr lang="es-ES" altLang="es-ES" sz="2500" dirty="0" smtClean="0"/>
              <a:t>Idiomas disponibles : </a:t>
            </a:r>
            <a:r>
              <a:rPr lang="es-ES" altLang="es-ES" sz="2500" b="1" dirty="0" smtClean="0"/>
              <a:t>alemán, francés, inglés, italiano, neerlandés, </a:t>
            </a:r>
            <a:r>
              <a:rPr lang="es-ES" altLang="es-ES" sz="2500" b="1" dirty="0" smtClean="0">
                <a:solidFill>
                  <a:srgbClr val="000000"/>
                </a:solidFill>
              </a:rPr>
              <a:t>checo, danés, griego, polaco, portugués y sueco.</a:t>
            </a:r>
          </a:p>
          <a:p>
            <a:pPr eaLnBrk="1" hangingPunct="1"/>
            <a:r>
              <a:rPr lang="es-ES" altLang="es-ES" sz="2800" dirty="0" smtClean="0">
                <a:hlinkClick r:id="rId2"/>
              </a:rPr>
              <a:t>http</a:t>
            </a:r>
            <a:r>
              <a:rPr lang="es-ES" altLang="es-ES" sz="2800" dirty="0">
                <a:hlinkClick r:id="rId2"/>
              </a:rPr>
              <a:t>://erasmusplusols.eu</a:t>
            </a:r>
            <a:endParaRPr lang="es-ES" altLang="es-ES" sz="25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331640" cy="112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476375" y="188640"/>
            <a:ext cx="5255865" cy="1080120"/>
          </a:xfrm>
        </p:spPr>
        <p:txBody>
          <a:bodyPr/>
          <a:lstStyle/>
          <a:p>
            <a:r>
              <a:rPr lang="es-ES" altLang="es-ES" b="1" dirty="0">
                <a:solidFill>
                  <a:srgbClr val="000099"/>
                </a:solidFill>
              </a:rPr>
              <a:t>OLS </a:t>
            </a:r>
            <a:r>
              <a:rPr lang="es-ES" altLang="es-ES" sz="2400" b="1" dirty="0">
                <a:solidFill>
                  <a:srgbClr val="000099"/>
                </a:solidFill>
              </a:rPr>
              <a:t>Online </a:t>
            </a:r>
            <a:r>
              <a:rPr lang="es-ES" altLang="es-ES" sz="2400" b="1" dirty="0" err="1">
                <a:solidFill>
                  <a:srgbClr val="000099"/>
                </a:solidFill>
              </a:rPr>
              <a:t>Linguistic</a:t>
            </a:r>
            <a:r>
              <a:rPr lang="es-ES" altLang="es-ES" sz="2400" b="1" dirty="0">
                <a:solidFill>
                  <a:srgbClr val="000099"/>
                </a:solidFill>
              </a:rPr>
              <a:t> </a:t>
            </a:r>
            <a:r>
              <a:rPr lang="es-ES" altLang="es-ES" sz="2400" b="1" dirty="0" err="1" smtClean="0">
                <a:solidFill>
                  <a:srgbClr val="000099"/>
                </a:solidFill>
              </a:rPr>
              <a:t>Support</a:t>
            </a:r>
            <a:endParaRPr lang="es-ES" altLang="es-ES" sz="2400" dirty="0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9001571" cy="5445224"/>
          </a:xfrm>
        </p:spPr>
        <p:txBody>
          <a:bodyPr/>
          <a:lstStyle/>
          <a:p>
            <a:pPr algn="just"/>
            <a:r>
              <a:rPr lang="es-ES" altLang="es-ES" sz="2300" b="1" u="sng" dirty="0" smtClean="0"/>
              <a:t>Curso de lengua OPCIONAL </a:t>
            </a:r>
            <a:r>
              <a:rPr lang="es-ES" altLang="es-ES" sz="2300" dirty="0" smtClean="0"/>
              <a:t>(de la lengua de instrucción en la Universidad destino o de la lengua local del destino)</a:t>
            </a:r>
          </a:p>
          <a:p>
            <a:pPr algn="just"/>
            <a:r>
              <a:rPr lang="es-ES" altLang="es-ES" sz="2000" dirty="0" smtClean="0"/>
              <a:t>Los estudiantes pueden solicitar realizar un </a:t>
            </a:r>
            <a:r>
              <a:rPr lang="es-ES" altLang="es-ES" sz="2000" b="1" dirty="0" smtClean="0"/>
              <a:t>curso de lengua online gratuito </a:t>
            </a:r>
            <a:r>
              <a:rPr lang="es-ES" altLang="es-ES" sz="2000" dirty="0" smtClean="0"/>
              <a:t>(acorde con el nivel resultado de la prueba lingüística).</a:t>
            </a:r>
          </a:p>
          <a:p>
            <a:pPr algn="just"/>
            <a:r>
              <a:rPr lang="es-ES" altLang="es-ES" sz="2000" dirty="0" smtClean="0"/>
              <a:t>Es </a:t>
            </a:r>
            <a:r>
              <a:rPr lang="es-ES" altLang="es-ES" sz="2000" b="1" dirty="0" smtClean="0"/>
              <a:t>voluntario</a:t>
            </a:r>
            <a:r>
              <a:rPr lang="es-ES" altLang="es-ES" sz="2000" dirty="0" smtClean="0"/>
              <a:t> pero si se solicita se ha de realizar y terminar.</a:t>
            </a:r>
          </a:p>
          <a:p>
            <a:pPr algn="just"/>
            <a:r>
              <a:rPr lang="es-ES" altLang="es-ES" sz="2000" dirty="0"/>
              <a:t>C</a:t>
            </a:r>
            <a:r>
              <a:rPr lang="es-ES" altLang="es-ES" sz="2000" dirty="0" smtClean="0"/>
              <a:t>ursos de lengua online disponibles: </a:t>
            </a:r>
            <a:r>
              <a:rPr lang="es-ES" altLang="es-ES" sz="2000" b="1" dirty="0" smtClean="0"/>
              <a:t>alemán, francés, inglés, italiano, neerlandés, </a:t>
            </a:r>
            <a:r>
              <a:rPr lang="es-ES" altLang="es-ES" sz="2000" b="1" dirty="0" smtClean="0">
                <a:solidFill>
                  <a:srgbClr val="000000"/>
                </a:solidFill>
              </a:rPr>
              <a:t>checo, danés, griego, polaco, portugués y sueco</a:t>
            </a:r>
            <a:r>
              <a:rPr lang="es-ES" altLang="es-ES" sz="2000" dirty="0" smtClean="0"/>
              <a:t>.</a:t>
            </a:r>
          </a:p>
          <a:p>
            <a:pPr algn="just"/>
            <a:r>
              <a:rPr lang="es-ES" altLang="es-ES" sz="2000" dirty="0" smtClean="0"/>
              <a:t>Solicitud:</a:t>
            </a:r>
          </a:p>
          <a:p>
            <a:pPr lvl="1" algn="just"/>
            <a:r>
              <a:rPr lang="es-ES" altLang="es-ES" sz="1800" dirty="0"/>
              <a:t>P</a:t>
            </a:r>
            <a:r>
              <a:rPr lang="es-ES" altLang="es-ES" sz="1800" dirty="0" smtClean="0"/>
              <a:t>revisiblemente en junio en el </a:t>
            </a:r>
            <a:r>
              <a:rPr lang="es-ES" altLang="es-ES" sz="1800" b="1" dirty="0" smtClean="0"/>
              <a:t>Acceso Identificado (Portal Programas Intercambio)</a:t>
            </a:r>
            <a:r>
              <a:rPr lang="es-ES" altLang="es-ES" sz="1800" dirty="0" smtClean="0"/>
              <a:t>.</a:t>
            </a:r>
          </a:p>
          <a:p>
            <a:pPr lvl="1" algn="just"/>
            <a:r>
              <a:rPr lang="es-ES" altLang="es-ES" sz="1800" dirty="0"/>
              <a:t>Confirmación de la solicitud en la plataforma OLS una vez realizada la prueba lingüística previa</a:t>
            </a:r>
            <a:r>
              <a:rPr lang="es-ES" altLang="es-ES" sz="1800" dirty="0" smtClean="0"/>
              <a:t>.</a:t>
            </a:r>
          </a:p>
          <a:p>
            <a:pPr algn="just"/>
            <a:r>
              <a:rPr lang="es-ES" altLang="es-ES" sz="2000" dirty="0" smtClean="0"/>
              <a:t>Si el estudiante saca más de B1 en la lengua de instrucción de la Universidad de destino, puede solicitar realizar el curso online de la lengua local del destino (enviando un e-mail a </a:t>
            </a:r>
            <a:r>
              <a:rPr lang="es-ES" altLang="es-ES" sz="2000" dirty="0" smtClean="0">
                <a:hlinkClick r:id="rId2"/>
              </a:rPr>
              <a:t>intlerasmus@ugr.es</a:t>
            </a:r>
            <a:r>
              <a:rPr lang="es-ES" altLang="es-ES" sz="2000" dirty="0" smtClean="0"/>
              <a:t>) </a:t>
            </a:r>
            <a:endParaRPr lang="es-ES" altLang="es-ES" sz="2000" dirty="0"/>
          </a:p>
          <a:p>
            <a:endParaRPr lang="es-ES" altLang="es-ES" sz="2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59" y="116632"/>
            <a:ext cx="1509341" cy="12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90501"/>
            <a:ext cx="7812087" cy="1078260"/>
          </a:xfrm>
        </p:spPr>
        <p:txBody>
          <a:bodyPr/>
          <a:lstStyle/>
          <a:p>
            <a:pPr eaLnBrk="1" hangingPunct="1"/>
            <a:r>
              <a:rPr lang="es-ES" altLang="es-ES" sz="3800" dirty="0" smtClean="0"/>
              <a:t>Portal de Programas de Intercambio (</a:t>
            </a:r>
            <a:r>
              <a:rPr lang="es-ES" altLang="es-ES" sz="3800" b="1" dirty="0" smtClean="0"/>
              <a:t>Acceso Identificado</a:t>
            </a:r>
            <a:r>
              <a:rPr lang="es-ES" altLang="es-ES" sz="3800" dirty="0" smtClean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3" y="1556792"/>
            <a:ext cx="7884368" cy="33566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sz="2200" b="1" dirty="0" smtClean="0"/>
              <a:t>Acceso identificado: Portal de Programas de Intercambio:</a:t>
            </a:r>
            <a:r>
              <a:rPr lang="es-ES" altLang="es-ES" sz="2200" dirty="0" smtClean="0"/>
              <a:t> </a:t>
            </a:r>
            <a:r>
              <a:rPr lang="es-ES" altLang="es-ES" sz="2200" b="1" dirty="0" smtClean="0"/>
              <a:t>Seguimiento.</a:t>
            </a:r>
            <a:r>
              <a:rPr lang="es-ES" altLang="es-ES" sz="2600" b="1" dirty="0" smtClean="0"/>
              <a:t> </a:t>
            </a:r>
            <a:r>
              <a:rPr lang="es-ES" altLang="es-ES" sz="2200" dirty="0" smtClean="0"/>
              <a:t>Permite: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 dirty="0" smtClean="0"/>
              <a:t>Comprobar n.º de cuenta en la solicitud: 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S" sz="2000" dirty="0" smtClean="0"/>
              <a:t>la cuenta ha de ser española;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S" sz="2000" dirty="0" smtClean="0"/>
              <a:t>el estudiante ha de ser titular de la cuenta; </a:t>
            </a:r>
          </a:p>
          <a:p>
            <a:pPr lvl="2" eaLnBrk="1" hangingPunct="1">
              <a:lnSpc>
                <a:spcPct val="90000"/>
              </a:lnSpc>
            </a:pPr>
            <a:r>
              <a:rPr lang="es-ES" altLang="es-ES" sz="2000" dirty="0" smtClean="0"/>
              <a:t>la cuenta ha de permanecer abierta hasta la percepción de todos los pagos.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 dirty="0" smtClean="0"/>
              <a:t>Es posible cambiar el n.º de cuenta por el procedimiento telemático habilitado, pero no se recomienda cambiarla una vez iniciada la movilidad.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7278" t="17322" r="15506" b="4640"/>
          <a:stretch>
            <a:fillRect/>
          </a:stretch>
        </p:blipFill>
        <p:spPr bwMode="auto">
          <a:xfrm>
            <a:off x="1" y="4908191"/>
            <a:ext cx="2411760" cy="19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l="11519" t="18546" r="13237" b="1886"/>
          <a:stretch>
            <a:fillRect/>
          </a:stretch>
        </p:blipFill>
        <p:spPr bwMode="auto">
          <a:xfrm>
            <a:off x="6742488" y="4941168"/>
            <a:ext cx="2376809" cy="2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771800" y="5373216"/>
            <a:ext cx="374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https://sede.ugr.es/sede/catalogo-de-procedimientos/movilidad-internacional-cambio-cuenta-bancaria-internacional.html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90500"/>
            <a:ext cx="5579950" cy="1527175"/>
          </a:xfrm>
        </p:spPr>
        <p:txBody>
          <a:bodyPr/>
          <a:lstStyle/>
          <a:p>
            <a:pPr eaLnBrk="1" hangingPunct="1"/>
            <a:r>
              <a:rPr lang="es-ES" altLang="es-ES" b="1" dirty="0" smtClean="0"/>
              <a:t>Erasmus +: Erasmus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905000"/>
            <a:ext cx="7273925" cy="4548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600" dirty="0" smtClean="0"/>
              <a:t>Erasmus +: programa de la UE para el periodo 2014-2020</a:t>
            </a:r>
          </a:p>
          <a:p>
            <a:pPr eaLnBrk="1" hangingPunct="1">
              <a:lnSpc>
                <a:spcPct val="80000"/>
              </a:lnSpc>
            </a:pPr>
            <a:endParaRPr lang="es-ES" altLang="es-ES" sz="26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600" dirty="0" smtClean="0"/>
              <a:t>Países del Programa: los 28 países UE + Islandia, Liechtenstein, Noruega, Turquía y ARY Macedonia.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600" dirty="0"/>
              <a:t>Erasmus + tiene otras acciones </a:t>
            </a:r>
            <a:r>
              <a:rPr lang="es-ES" altLang="es-ES" sz="2600" dirty="0" smtClean="0"/>
              <a:t>aparte </a:t>
            </a:r>
            <a:r>
              <a:rPr lang="es-ES" altLang="es-ES" sz="2600" dirty="0"/>
              <a:t>del Erasmus “clásico” como son: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b="1" dirty="0"/>
              <a:t>Erasmus +: dimensión internacional </a:t>
            </a:r>
            <a:r>
              <a:rPr lang="es-ES" altLang="es-ES" sz="2400" dirty="0"/>
              <a:t>(movilidad con países </a:t>
            </a:r>
            <a:r>
              <a:rPr lang="es-ES" altLang="es-ES" sz="2400" dirty="0" smtClean="0"/>
              <a:t>asociados al Programa)</a:t>
            </a:r>
            <a:endParaRPr lang="es-ES" altLang="es-ES" sz="2400" dirty="0"/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b="1" dirty="0"/>
              <a:t>Erasmus + prácticas </a:t>
            </a:r>
            <a:r>
              <a:rPr lang="es-ES" altLang="es-ES" sz="2400" dirty="0"/>
              <a:t>/ </a:t>
            </a:r>
            <a:r>
              <a:rPr lang="es-ES" altLang="es-ES" sz="2400" dirty="0" err="1"/>
              <a:t>placement</a:t>
            </a:r>
            <a:r>
              <a:rPr lang="es-ES" altLang="es-ES" sz="2400" dirty="0"/>
              <a:t> (</a:t>
            </a:r>
            <a:r>
              <a:rPr lang="es-ES" altLang="es-ES" sz="2400" b="1" dirty="0"/>
              <a:t>CPEP</a:t>
            </a:r>
            <a:r>
              <a:rPr lang="es-ES" altLang="es-ES" sz="2400" dirty="0"/>
              <a:t>) 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ES" sz="2200" dirty="0">
                <a:hlinkClick r:id="rId3"/>
              </a:rPr>
              <a:t>erasmuspracticas@ugr.es</a:t>
            </a:r>
            <a:r>
              <a:rPr lang="es-ES" altLang="es-ES" sz="2200" dirty="0"/>
              <a:t> - </a:t>
            </a:r>
            <a:r>
              <a:rPr lang="es-ES" altLang="es-ES" sz="2200" dirty="0">
                <a:hlinkClick r:id="rId4"/>
              </a:rPr>
              <a:t>http://cpep.ugr.es/</a:t>
            </a:r>
            <a:r>
              <a:rPr lang="es-ES" altLang="es-ES" sz="2200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600" dirty="0" smtClean="0"/>
          </a:p>
          <a:p>
            <a:pPr eaLnBrk="1" hangingPunct="1">
              <a:lnSpc>
                <a:spcPct val="80000"/>
              </a:lnSpc>
            </a:pPr>
            <a:endParaRPr lang="es-ES" altLang="es-ES" sz="2600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492500" y="1773238"/>
            <a:ext cx="56515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18" y="548680"/>
            <a:ext cx="1368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Seguro obligatorio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628800"/>
            <a:ext cx="8424490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dirty="0" smtClean="0"/>
              <a:t>Reglamento de movilidad internacional de estudiantes establece la obligatoriedad de que los estudiantes en movilidad tengan: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900" b="1" dirty="0" smtClean="0"/>
              <a:t>Cobertura sanitaria (seguro médico)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900" b="1" dirty="0" smtClean="0"/>
              <a:t>Seguro de asistencia en viaje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1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b="1" dirty="0" smtClean="0"/>
              <a:t>Lo contrata la UGR (a través de la ORI central).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1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b="1" dirty="0" smtClean="0"/>
              <a:t>Informaremos de las novedades al correo de la UGR del estudiante.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ES" altLang="es-ES" sz="1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" altLang="es-ES" sz="2100" dirty="0" smtClean="0"/>
              <a:t>Importante, no obstante, hacerse la </a:t>
            </a:r>
            <a:r>
              <a:rPr lang="es-ES" altLang="es-ES" sz="2100" b="1" dirty="0" smtClean="0"/>
              <a:t>tarjeta sanitaria europea </a:t>
            </a:r>
            <a:r>
              <a:rPr lang="es-ES" altLang="es-ES" sz="2100" dirty="0" smtClean="0"/>
              <a:t>si se cumplen los requisitos para ello. </a:t>
            </a:r>
            <a:r>
              <a:rPr lang="es-ES" altLang="es-ES" sz="2000" dirty="0">
                <a:hlinkClick r:id="rId2"/>
              </a:rPr>
              <a:t>http://www.seg-social.es/Internet_1/Trabajadores/PrestacionesPension10935/Asistenciasanitaria/DesplazamientosporE11566/TSE2/index.htm</a:t>
            </a:r>
            <a:r>
              <a:rPr lang="es-ES" altLang="es-ES" sz="20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Más información sobre el seguro en la web: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800" dirty="0" smtClean="0">
                <a:hlinkClick r:id="rId3"/>
              </a:rPr>
              <a:t>http://internacional.ugr.es/pages/movilidad/estudiantes/salientes/seguros/index</a:t>
            </a:r>
            <a:r>
              <a:rPr lang="es-ES" altLang="es-ES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784304" cy="1527175"/>
          </a:xfrm>
        </p:spPr>
        <p:txBody>
          <a:bodyPr/>
          <a:lstStyle/>
          <a:p>
            <a:r>
              <a:rPr lang="es-ES" b="1" dirty="0" smtClean="0"/>
              <a:t>Durante tu movilidad</a:t>
            </a:r>
            <a:endParaRPr lang="es-ES" b="1" dirty="0"/>
          </a:p>
        </p:txBody>
      </p:sp>
      <p:pic>
        <p:nvPicPr>
          <p:cNvPr id="7170" name="Picture 2" descr="J:\IDP\LOGOS, BANNERES E IMAGENES\fotos para la carteleria digital\dibujo-movi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1031"/>
            <a:ext cx="4585692" cy="49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90500"/>
            <a:ext cx="7740352" cy="790575"/>
          </a:xfrm>
        </p:spPr>
        <p:txBody>
          <a:bodyPr/>
          <a:lstStyle/>
          <a:p>
            <a:pPr eaLnBrk="1" hangingPunct="1"/>
            <a:r>
              <a:rPr lang="es-ES" altLang="es-ES" sz="3600" b="1" dirty="0" smtClean="0"/>
              <a:t>Certificado de llegada al destino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6191572" cy="439238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000" dirty="0" smtClean="0"/>
              <a:t>Envío del certificado de llegada </a:t>
            </a:r>
            <a:r>
              <a:rPr lang="es-ES" altLang="es-ES" sz="1800" dirty="0" smtClean="0"/>
              <a:t>p</a:t>
            </a:r>
            <a:r>
              <a:rPr lang="es-ES" altLang="es-ES" sz="1800" dirty="0" smtClean="0">
                <a:solidFill>
                  <a:srgbClr val="000000"/>
                </a:solidFill>
              </a:rPr>
              <a:t>or</a:t>
            </a:r>
            <a:r>
              <a:rPr lang="es-ES" altLang="es-ES" sz="1800" b="1" dirty="0" smtClean="0">
                <a:solidFill>
                  <a:srgbClr val="000000"/>
                </a:solidFill>
              </a:rPr>
              <a:t> </a:t>
            </a:r>
            <a:r>
              <a:rPr lang="es-ES" altLang="es-ES" sz="1800" b="1" dirty="0">
                <a:solidFill>
                  <a:srgbClr val="000000"/>
                </a:solidFill>
              </a:rPr>
              <a:t>E-Administración </a:t>
            </a:r>
            <a:r>
              <a:rPr lang="es-ES" altLang="es-ES" sz="1400" dirty="0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s-ES" altLang="es-ES" sz="1400" dirty="0">
                <a:solidFill>
                  <a:srgbClr val="000000"/>
                </a:solidFill>
                <a:hlinkClick r:id="rId2"/>
              </a:rPr>
              <a:t>://sede.ugr.es/sede/catalogo-de-procedimientos/movilidad-internacional-entrega-certificado-llegada.html</a:t>
            </a:r>
            <a:r>
              <a:rPr lang="es-ES" altLang="es-ES" sz="1400" dirty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dirty="0" smtClean="0"/>
              <a:t>Máximo </a:t>
            </a:r>
            <a:r>
              <a:rPr lang="es-ES" altLang="es-ES" sz="2000" b="1" dirty="0"/>
              <a:t>a los diez días</a:t>
            </a:r>
            <a:r>
              <a:rPr lang="es-ES" altLang="es-ES" sz="2000" dirty="0"/>
              <a:t> desde la llegada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dirty="0" smtClean="0"/>
              <a:t>Trámite IMPRESCINDIBLE para </a:t>
            </a:r>
            <a:r>
              <a:rPr lang="es-ES" altLang="es-ES" sz="2000" dirty="0"/>
              <a:t>poder recibir </a:t>
            </a:r>
            <a:r>
              <a:rPr lang="es-ES" altLang="es-ES" sz="2000" dirty="0" smtClean="0"/>
              <a:t>las ayudas.</a:t>
            </a:r>
            <a:endParaRPr lang="es-ES" altLang="es-ES" sz="20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dirty="0"/>
              <a:t>El pago de </a:t>
            </a:r>
            <a:r>
              <a:rPr lang="es-ES" altLang="es-ES" sz="2000" dirty="0" smtClean="0"/>
              <a:t>las ayudas se </a:t>
            </a:r>
            <a:r>
              <a:rPr lang="es-ES" altLang="es-ES" sz="2000" dirty="0"/>
              <a:t>tramita una vez recibido el certificado de llegada pero puede demorarse algunos meses</a:t>
            </a:r>
            <a:r>
              <a:rPr lang="es-ES" altLang="es-ES" sz="2000" dirty="0" smtClean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altLang="es-ES" sz="2000" b="1" dirty="0" smtClean="0"/>
              <a:t>Matrícula también en el destino según las normas que establezca la Universidad de destino</a:t>
            </a:r>
            <a:r>
              <a:rPr lang="es-ES" altLang="es-ES" sz="2000" dirty="0" smtClean="0"/>
              <a:t> (exención precios públicos académicos en el destino).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084763"/>
            <a:ext cx="2252662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966788"/>
            <a:ext cx="2268537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3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0500"/>
            <a:ext cx="6084888" cy="1527175"/>
          </a:xfrm>
        </p:spPr>
        <p:txBody>
          <a:bodyPr/>
          <a:lstStyle/>
          <a:p>
            <a:pPr eaLnBrk="1" hangingPunct="1"/>
            <a:r>
              <a:rPr lang="es-ES" altLang="es-ES" smtClean="0"/>
              <a:t>Modificación del acuerdo de estudios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490450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Si tienes que modificar el acuerdo de estudios, comunícate con el responsable académico de tu </a:t>
            </a:r>
            <a:r>
              <a:rPr lang="es-ES" altLang="es-ES" sz="2600" dirty="0" err="1" smtClean="0"/>
              <a:t>Fac</a:t>
            </a:r>
            <a:r>
              <a:rPr lang="es-ES" altLang="es-ES" sz="2600" dirty="0" smtClean="0"/>
              <a:t>/Escuela (previamente acordado con el tutor docente).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ES" sz="2400" dirty="0" smtClean="0"/>
              <a:t>Por E-Administración: </a:t>
            </a:r>
            <a:r>
              <a:rPr lang="es-ES" altLang="es-ES" sz="2400" dirty="0" smtClean="0">
                <a:hlinkClick r:id="rId2"/>
              </a:rPr>
              <a:t>https://sede.ugr.es/sede/catalogo-de-procedimientos/movilidad-internacional-modificacion-acuerdo-de-estudios.html</a:t>
            </a:r>
            <a:r>
              <a:rPr lang="es-ES" altLang="es-ES" sz="24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Plazo: un mes desde la llegada a la </a:t>
            </a:r>
            <a:r>
              <a:rPr lang="es-ES" altLang="es-ES" sz="2600" dirty="0" err="1" smtClean="0"/>
              <a:t>Univ</a:t>
            </a:r>
            <a:r>
              <a:rPr lang="es-ES" altLang="es-ES" sz="2600" dirty="0" smtClean="0"/>
              <a:t> de destino.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b="1" dirty="0" smtClean="0"/>
              <a:t>Imprescindible haber entregado previamente el certificado de llegada y que este haya sido procesado por la ORI.</a:t>
            </a:r>
            <a:endParaRPr lang="es-ES" altLang="es-ES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Importante: La modificación del acuerdo de estudios puede conllevar una modificación de la matrícula.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Incidencias: escribir a la ORI Facultad / Escuela.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800" dirty="0" smtClean="0">
                <a:hlinkClick r:id="rId3"/>
              </a:rPr>
              <a:t>http://internacional.ugr.es/pages/movilidad/estudiantes/contactoscentros</a:t>
            </a:r>
            <a:r>
              <a:rPr lang="es-ES" altLang="es-ES" sz="1800" dirty="0" smtClean="0"/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0"/>
            <a:ext cx="16557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327275" cy="1006475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Pagos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7920880" cy="554461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400" dirty="0" smtClean="0"/>
              <a:t>Ayudas: tres fuentes de financiación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400" b="1" dirty="0" smtClean="0"/>
              <a:t>SEPIE (UE): </a:t>
            </a:r>
            <a:r>
              <a:rPr lang="es-ES" altLang="es-ES" sz="2400" dirty="0" smtClean="0"/>
              <a:t>no se solicita.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400" dirty="0" smtClean="0"/>
              <a:t>Ministerio de Educación, Cultura y Deporte (se tramita de forma conjunta con el SEPIE)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400" b="1" dirty="0" smtClean="0"/>
              <a:t>Junta de Andalucía</a:t>
            </a: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2400" b="1" dirty="0" smtClean="0"/>
              <a:t>El estudiante recibe</a:t>
            </a:r>
            <a:r>
              <a:rPr lang="es-ES" altLang="es-ES" sz="2400" dirty="0" smtClean="0"/>
              <a:t>, por tanto, en principio, </a:t>
            </a:r>
            <a:r>
              <a:rPr lang="es-ES" altLang="es-ES" sz="2400" b="1" dirty="0" smtClean="0"/>
              <a:t>dos ayudas, una del SEPIE y otra de la Junta </a:t>
            </a:r>
            <a:r>
              <a:rPr lang="es-ES" altLang="es-ES" sz="2400" dirty="0" smtClean="0"/>
              <a:t>de Andalucía que están </a:t>
            </a:r>
            <a:r>
              <a:rPr lang="es-ES" altLang="es-ES" sz="2400" b="1" dirty="0" smtClean="0"/>
              <a:t>vinculadas a la plaza Erasmus</a:t>
            </a:r>
            <a:r>
              <a:rPr lang="es-ES" altLang="es-ES" sz="2400" dirty="0" smtClean="0"/>
              <a:t> </a:t>
            </a:r>
            <a:r>
              <a:rPr lang="es-ES" altLang="es-ES" sz="1800" dirty="0" smtClean="0"/>
              <a:t>(excepto los que tienen destino Suiza).</a:t>
            </a: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sz="1800" dirty="0" smtClean="0">
                <a:solidFill>
                  <a:srgbClr val="FF0000"/>
                </a:solidFill>
              </a:rPr>
              <a:t>Normalmente </a:t>
            </a:r>
            <a:r>
              <a:rPr lang="es-ES" sz="1800" dirty="0">
                <a:solidFill>
                  <a:srgbClr val="FF0000"/>
                </a:solidFill>
              </a:rPr>
              <a:t>se abona el 100% de la ayuda del SEPIE </a:t>
            </a:r>
            <a:r>
              <a:rPr lang="es-ES" sz="1800" dirty="0" smtClean="0">
                <a:solidFill>
                  <a:srgbClr val="FF0000"/>
                </a:solidFill>
              </a:rPr>
              <a:t>en </a:t>
            </a:r>
            <a:r>
              <a:rPr lang="es-ES" sz="1800" dirty="0">
                <a:solidFill>
                  <a:srgbClr val="FF0000"/>
                </a:solidFill>
              </a:rPr>
              <a:t>los </a:t>
            </a:r>
            <a:r>
              <a:rPr lang="es-ES" sz="1800" dirty="0" smtClean="0">
                <a:solidFill>
                  <a:srgbClr val="FF0000"/>
                </a:solidFill>
              </a:rPr>
              <a:t>dos primeros </a:t>
            </a:r>
            <a:r>
              <a:rPr lang="es-ES" sz="1800" dirty="0">
                <a:solidFill>
                  <a:srgbClr val="FF0000"/>
                </a:solidFill>
              </a:rPr>
              <a:t>meses aproximadamente </a:t>
            </a:r>
            <a:r>
              <a:rPr lang="es-ES" sz="1800" dirty="0" smtClean="0">
                <a:solidFill>
                  <a:srgbClr val="FF0000"/>
                </a:solidFill>
              </a:rPr>
              <a:t>tras la llegada. </a:t>
            </a:r>
            <a:endParaRPr lang="es-ES" altLang="es-ES" sz="1800" dirty="0" smtClean="0">
              <a:solidFill>
                <a:srgbClr val="FF0000"/>
              </a:solidFill>
            </a:endParaRP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1800" dirty="0" smtClean="0">
                <a:solidFill>
                  <a:srgbClr val="FF0000"/>
                </a:solidFill>
              </a:rPr>
              <a:t>El abono de las ayudas de la Junta tarda algo más y habitualmente se divide al menos dos o tres pagos (40%-40%-20%)</a:t>
            </a:r>
            <a:endParaRPr lang="es-ES" altLang="es-ES" sz="1800" dirty="0">
              <a:solidFill>
                <a:srgbClr val="FF0000"/>
              </a:solidFill>
            </a:endParaRPr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2400" b="1" dirty="0" smtClean="0"/>
              <a:t>Los pagos se tramitan a través de la UGR</a:t>
            </a:r>
            <a:r>
              <a:rPr lang="es-ES" altLang="es-ES" sz="2400" dirty="0" smtClean="0"/>
              <a:t>.</a:t>
            </a:r>
          </a:p>
          <a:p>
            <a:pPr marL="0" lvl="1" indent="0" algn="just" eaLnBrk="1" hangingPunct="1">
              <a:lnSpc>
                <a:spcPct val="80000"/>
              </a:lnSpc>
              <a:buNone/>
            </a:pPr>
            <a:endParaRPr lang="es-ES" altLang="es-ES" sz="1400" dirty="0"/>
          </a:p>
          <a:p>
            <a:pPr marL="0" lvl="1" indent="0" algn="just" eaLnBrk="1" hangingPunct="1">
              <a:lnSpc>
                <a:spcPct val="80000"/>
              </a:lnSpc>
              <a:buNone/>
            </a:pPr>
            <a:r>
              <a:rPr lang="es-ES" altLang="es-ES" sz="2400" dirty="0" smtClean="0"/>
              <a:t>Las ayudas </a:t>
            </a:r>
            <a:r>
              <a:rPr lang="es-ES" altLang="es-ES" sz="2400" b="1" dirty="0" smtClean="0"/>
              <a:t>no</a:t>
            </a:r>
            <a:r>
              <a:rPr lang="es-ES" altLang="es-ES" sz="2400" dirty="0" smtClean="0"/>
              <a:t> se solicitan expresamente. No obstante, si hubiera novedades, informaremos a través del correo </a:t>
            </a:r>
            <a:r>
              <a:rPr lang="es-ES" altLang="es-ES" sz="2400" dirty="0" err="1" smtClean="0"/>
              <a:t>ugr</a:t>
            </a:r>
            <a:r>
              <a:rPr lang="es-ES" altLang="es-ES" sz="2400" dirty="0" smtClean="0"/>
              <a:t> xxx@correo.ugr.es</a:t>
            </a:r>
          </a:p>
        </p:txBody>
      </p:sp>
      <p:pic>
        <p:nvPicPr>
          <p:cNvPr id="22532" name="Picture 5" descr="Ministerio de Educación, Cultura y Deporte - Gobierno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260350"/>
            <a:ext cx="252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6632"/>
            <a:ext cx="1555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22535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327275" cy="1006475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Pagos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16807"/>
            <a:ext cx="8424688" cy="5341193"/>
          </a:xfrm>
        </p:spPr>
        <p:txBody>
          <a:bodyPr/>
          <a:lstStyle/>
          <a:p>
            <a:pPr marL="457200" lvl="1" indent="-457200" eaLnBrk="1" hangingPunct="1">
              <a:lnSpc>
                <a:spcPct val="80000"/>
              </a:lnSpc>
              <a:buNone/>
            </a:pPr>
            <a:r>
              <a:rPr lang="es-ES" altLang="es-ES" sz="2200" b="1" u="sng" dirty="0" smtClean="0">
                <a:solidFill>
                  <a:srgbClr val="FF0000"/>
                </a:solidFill>
              </a:rPr>
              <a:t>Información Provisional a la espera de confirmación definitiva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El SEPIE (UE) financia hasta </a:t>
            </a:r>
            <a:r>
              <a:rPr lang="es-ES" altLang="es-ES" sz="2200" b="1" dirty="0" smtClean="0"/>
              <a:t>7 meses de ayuda </a:t>
            </a:r>
            <a:r>
              <a:rPr lang="es-ES" altLang="es-ES" sz="2200" dirty="0" smtClean="0"/>
              <a:t>(en función de la disponibilidad presupuestaria se podrán ampliar hasta 9).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La cuantía de las ayudas se realiza </a:t>
            </a:r>
            <a:r>
              <a:rPr lang="es-ES" altLang="es-ES" sz="2200" b="1" dirty="0" smtClean="0"/>
              <a:t>en función del país de destino.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Ayudas SEPIE (UE): asignación diferenciada según becario o no del MECD del curso anterior a la movilidad Erasmus (2017/18).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sz="2200" b="1" u="sng" dirty="0" smtClean="0">
                <a:solidFill>
                  <a:srgbClr val="FF0000"/>
                </a:solidFill>
              </a:rPr>
              <a:t>Información </a:t>
            </a:r>
            <a:r>
              <a:rPr lang="es-ES" altLang="es-ES" sz="2200" b="1" u="sng" dirty="0">
                <a:solidFill>
                  <a:srgbClr val="FF0000"/>
                </a:solidFill>
              </a:rPr>
              <a:t>Definitiva de la Junta de Andalucía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La Junta </a:t>
            </a:r>
            <a:r>
              <a:rPr lang="es-ES" altLang="es-ES" sz="2200" dirty="0"/>
              <a:t>de Andalucía </a:t>
            </a:r>
            <a:r>
              <a:rPr lang="es-ES" altLang="es-ES" sz="2200" dirty="0" smtClean="0"/>
              <a:t>financia </a:t>
            </a:r>
            <a:r>
              <a:rPr lang="es-ES" altLang="es-ES" sz="2200" dirty="0"/>
              <a:t>hasta </a:t>
            </a:r>
            <a:r>
              <a:rPr lang="es-ES" altLang="es-ES" sz="2200" dirty="0" smtClean="0"/>
              <a:t>9</a:t>
            </a:r>
            <a:r>
              <a:rPr lang="es-ES" altLang="es-ES" sz="2200" b="1" dirty="0" smtClean="0"/>
              <a:t> </a:t>
            </a:r>
            <a:r>
              <a:rPr lang="es-ES" altLang="es-ES" sz="2200" b="1" dirty="0"/>
              <a:t>meses de ayuda </a:t>
            </a:r>
            <a:endParaRPr lang="es-ES" altLang="es-ES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200" dirty="0" smtClean="0"/>
              <a:t>Ayudas Junta de Andalucía: una general y una especial para aquellos que cumplen los umbrales de renta establecidos para las becas  </a:t>
            </a:r>
            <a:r>
              <a:rPr lang="es-ES" altLang="es-ES" sz="2200" dirty="0"/>
              <a:t>MECD del curso </a:t>
            </a:r>
            <a:r>
              <a:rPr lang="es-ES" altLang="es-ES" sz="2200" dirty="0" smtClean="0"/>
              <a:t>anterior la </a:t>
            </a:r>
            <a:r>
              <a:rPr lang="es-ES" altLang="es-ES" sz="2200" dirty="0"/>
              <a:t>movilidad </a:t>
            </a:r>
            <a:r>
              <a:rPr lang="es-ES" altLang="es-ES" sz="2200" dirty="0" smtClean="0"/>
              <a:t>Erasmus (2017/18).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sz="2200" b="1" u="sng" dirty="0" smtClean="0"/>
              <a:t>Tramitación del primer pago una vez recibido el certificado de llegada </a:t>
            </a:r>
          </a:p>
        </p:txBody>
      </p:sp>
      <p:pic>
        <p:nvPicPr>
          <p:cNvPr id="22532" name="Picture 5" descr="Ministerio de Educación, Cultura y Deporte - Gobierno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260350"/>
            <a:ext cx="252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77" y="260350"/>
            <a:ext cx="1555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22535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7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1"/>
            <a:ext cx="5208240" cy="1150268"/>
          </a:xfrm>
        </p:spPr>
        <p:txBody>
          <a:bodyPr/>
          <a:lstStyle/>
          <a:p>
            <a:r>
              <a:rPr lang="es-ES" dirty="0" smtClean="0"/>
              <a:t>Ayudas SEPIE (UE)</a:t>
            </a:r>
            <a:endParaRPr lang="es-E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260648"/>
            <a:ext cx="13652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6" y="1340768"/>
            <a:ext cx="890594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2129" y="6112876"/>
            <a:ext cx="89418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b="1" dirty="0" smtClean="0">
                <a:solidFill>
                  <a:schemeClr val="tx2"/>
                </a:solidFill>
              </a:rPr>
              <a:t>Los estudiantes becarios MECD del curso anterior (2017/18) recibirán 200€/mes más</a:t>
            </a:r>
            <a:endParaRPr lang="en-GB" sz="1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048672" cy="1139825"/>
          </a:xfrm>
        </p:spPr>
        <p:txBody>
          <a:bodyPr/>
          <a:lstStyle/>
          <a:p>
            <a:r>
              <a:rPr lang="es-ES" sz="2800" b="1" dirty="0" smtClean="0"/>
              <a:t>Información ayudas Junta 2017/18</a:t>
            </a:r>
            <a:endParaRPr lang="es-ES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61136"/>
              </p:ext>
            </p:extLst>
          </p:nvPr>
        </p:nvGraphicFramePr>
        <p:xfrm>
          <a:off x="1547664" y="1196752"/>
          <a:ext cx="70104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Grupo de países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Ayuda base Junta (€/mes – </a:t>
                      </a:r>
                      <a:r>
                        <a:rPr lang="es-ES" dirty="0" err="1" smtClean="0"/>
                        <a:t>máx</a:t>
                      </a:r>
                      <a:r>
                        <a:rPr lang="es-ES" dirty="0" smtClean="0"/>
                        <a:t> 9 meses)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Ayuda especial Junta (€/mes – </a:t>
                      </a:r>
                      <a:r>
                        <a:rPr lang="es-ES" dirty="0" err="1" smtClean="0"/>
                        <a:t>máx</a:t>
                      </a:r>
                      <a:r>
                        <a:rPr lang="es-ES" dirty="0" smtClean="0"/>
                        <a:t> 9 meses)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164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94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54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7064" y="4005064"/>
            <a:ext cx="8394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A: Alemania, Austria, Dinamarca, Irlanda, Liechtenstein, Luxemburgo, Noruega, Países Bajos y Suecia.</a:t>
            </a:r>
          </a:p>
          <a:p>
            <a:r>
              <a:rPr lang="es-ES" dirty="0" smtClean="0"/>
              <a:t>Grupo B: Bélgica, Finlandia e Islandia.</a:t>
            </a:r>
          </a:p>
          <a:p>
            <a:r>
              <a:rPr lang="es-ES" dirty="0" smtClean="0"/>
              <a:t>Grupo C: Francia, Italia y Reino Unido.</a:t>
            </a:r>
          </a:p>
          <a:p>
            <a:r>
              <a:rPr lang="es-ES" dirty="0" smtClean="0"/>
              <a:t>Grupo D: Chipre, Eslovaquia, Eslovenia, Lituania, Malta, Portugal y Rep. Checa</a:t>
            </a:r>
          </a:p>
          <a:p>
            <a:r>
              <a:rPr lang="es-ES" dirty="0" smtClean="0"/>
              <a:t>Grupo E: ARY Macedonia, Bulgaria, Croacia, Grecia, Hungría, Letonia, Polonia, Rumanía y Turquía.</a:t>
            </a:r>
          </a:p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www.juntadeandalucia.es/boja/2017/80/BOJA17-080-00003-7257-01_00112561.pdf</a:t>
            </a:r>
            <a:r>
              <a:rPr lang="es-ES" dirty="0" smtClean="0"/>
              <a:t> </a:t>
            </a:r>
          </a:p>
          <a:p>
            <a:r>
              <a:rPr lang="es-ES" b="1" dirty="0" smtClean="0"/>
              <a:t>Aún no se han publicado las ayudas 2018/19.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349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327275" cy="1006475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Pagos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776864" cy="53732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/>
              <a:t>Consulta de modo orientativo la </a:t>
            </a:r>
            <a:r>
              <a:rPr lang="es-ES" altLang="es-ES" sz="2400" b="1" dirty="0" smtClean="0"/>
              <a:t>calculadora de las ayudas Erasmus 2017/18</a:t>
            </a:r>
            <a:r>
              <a:rPr lang="es-ES" altLang="es-ES" sz="2400" dirty="0" smtClean="0"/>
              <a:t> disponible en: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" altLang="es-ES" sz="2200" dirty="0">
                <a:hlinkClick r:id="rId2"/>
              </a:rPr>
              <a:t>https://</a:t>
            </a:r>
            <a:r>
              <a:rPr lang="es-ES" altLang="es-ES" sz="2200" dirty="0" smtClean="0">
                <a:hlinkClick r:id="rId2"/>
              </a:rPr>
              <a:t>intl.ugr.es/Erasmus/calculadoraErasmus1718.php</a:t>
            </a:r>
            <a:r>
              <a:rPr lang="es-ES" altLang="es-ES" sz="2200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s-ES" altLang="es-ES" sz="22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/>
              <a:t>Sección en nuestra web: Notas informativas sobre las ayudas en el apartado Erasmus.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ES" sz="2400" dirty="0" smtClean="0">
                <a:hlinkClick r:id="rId3"/>
              </a:rPr>
              <a:t>http://internacional.ugr.es/pages/movilidad/estudiantes/salientes/erasmus</a:t>
            </a:r>
            <a:r>
              <a:rPr lang="es-ES" altLang="es-ES" sz="2400" dirty="0" smtClean="0"/>
              <a:t> </a:t>
            </a:r>
          </a:p>
        </p:txBody>
      </p:sp>
      <p:pic>
        <p:nvPicPr>
          <p:cNvPr id="22532" name="Picture 5" descr="Ministerio de Educación, Cultura y Deporte - Gobierno de Españ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75" y="260350"/>
            <a:ext cx="252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2596" y="260350"/>
            <a:ext cx="1555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22535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90500"/>
            <a:ext cx="7812087" cy="1222375"/>
          </a:xfrm>
        </p:spPr>
        <p:txBody>
          <a:bodyPr/>
          <a:lstStyle/>
          <a:p>
            <a:pPr eaLnBrk="1" hangingPunct="1"/>
            <a:r>
              <a:rPr lang="es-ES" altLang="es-ES" sz="4000" dirty="0" smtClean="0"/>
              <a:t>Compromiso de aceptación de las condiciones de financiación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33588"/>
            <a:ext cx="7632848" cy="48244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400" b="1" u="sng" dirty="0" smtClean="0">
                <a:solidFill>
                  <a:srgbClr val="000099"/>
                </a:solidFill>
              </a:rPr>
              <a:t>Importante: cumplir con el periodo completo de la estancia</a:t>
            </a:r>
            <a:r>
              <a:rPr lang="es-ES" altLang="es-ES" sz="2400" u="sng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200" dirty="0" smtClean="0"/>
              <a:t>Mínimo de créditos establecido por la Junta de Andalucía para cobrar las ayudas (en el 2017/18, es posible que varíe para el 2018/19):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200" dirty="0" smtClean="0"/>
              <a:t>Estancia de 3 meses =&gt;Mínimo de 6 créditos ECTS reconocidos.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200" dirty="0" smtClean="0"/>
              <a:t>Estancia de un cuatrimestre/semestre =&gt; Mínimo de 9 créditos ECTS reconocidos.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200" dirty="0" smtClean="0"/>
              <a:t>Estancia de un curso completo =&gt; Mínimo de 18 créditos ECTS reconocidos</a:t>
            </a:r>
          </a:p>
        </p:txBody>
      </p:sp>
    </p:spTree>
    <p:extLst>
      <p:ext uri="{BB962C8B-B14F-4D97-AF65-F5344CB8AC3E}">
        <p14:creationId xmlns:p14="http://schemas.microsoft.com/office/powerpoint/2010/main" val="37733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6911975" cy="1143000"/>
          </a:xfrm>
        </p:spPr>
        <p:txBody>
          <a:bodyPr anchor="ctr"/>
          <a:lstStyle/>
          <a:p>
            <a:pPr algn="ctr" eaLnBrk="1" hangingPunct="1"/>
            <a:r>
              <a:rPr lang="es-ES" altLang="es-ES" sz="3200" smtClean="0"/>
              <a:t>Movilidad Erasmus +: Saldo</a:t>
            </a:r>
            <a:endParaRPr lang="es-ES" altLang="es-ES" sz="32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556793"/>
            <a:ext cx="8208912" cy="4464496"/>
          </a:xfrm>
        </p:spPr>
        <p:txBody>
          <a:bodyPr/>
          <a:lstStyle/>
          <a:p>
            <a:pPr eaLnBrk="1" hangingPunct="1"/>
            <a:r>
              <a:rPr lang="es-ES" altLang="es-ES" sz="2400" b="1" dirty="0" smtClean="0"/>
              <a:t>Bajo el paraguas Erasmus + se engloba:</a:t>
            </a:r>
          </a:p>
          <a:p>
            <a:pPr lvl="1" eaLnBrk="1" hangingPunct="1"/>
            <a:r>
              <a:rPr lang="es-ES" altLang="es-ES" sz="2000" b="1" dirty="0" smtClean="0"/>
              <a:t>Erasmus +: Erasmus estudios</a:t>
            </a:r>
          </a:p>
          <a:p>
            <a:pPr lvl="1" eaLnBrk="1" hangingPunct="1"/>
            <a:r>
              <a:rPr lang="es-ES" altLang="es-ES" sz="2000" b="1" dirty="0" smtClean="0"/>
              <a:t>Erasmus +: Erasmus prácticas</a:t>
            </a:r>
          </a:p>
          <a:p>
            <a:pPr lvl="1" eaLnBrk="1" hangingPunct="1"/>
            <a:r>
              <a:rPr lang="es-ES" altLang="es-ES" sz="2000" b="1" dirty="0" smtClean="0"/>
              <a:t>Erasmus +: Dimensión Internacional</a:t>
            </a:r>
          </a:p>
          <a:p>
            <a:pPr lvl="1" eaLnBrk="1" hangingPunct="1"/>
            <a:r>
              <a:rPr lang="es-ES" altLang="es-ES" sz="2000" b="1" dirty="0" smtClean="0"/>
              <a:t>Erasmus </a:t>
            </a:r>
            <a:r>
              <a:rPr lang="es-ES" altLang="es-ES" sz="2000" b="1" dirty="0" err="1" smtClean="0"/>
              <a:t>Mundus</a:t>
            </a:r>
            <a:endParaRPr lang="es-ES" altLang="es-ES" sz="2000" b="1" dirty="0" smtClean="0"/>
          </a:p>
          <a:p>
            <a:pPr eaLnBrk="1" hangingPunct="1"/>
            <a:r>
              <a:rPr lang="es-ES" altLang="es-ES" sz="2400" b="1" dirty="0" smtClean="0"/>
              <a:t>A lo largo de cada ciclo de estudios, el estudiante dispone de un saldo para realizar movilidad Erasmus.</a:t>
            </a:r>
          </a:p>
          <a:p>
            <a:pPr lvl="1" eaLnBrk="1" hangingPunct="1"/>
            <a:r>
              <a:rPr lang="es-ES" altLang="es-ES" sz="2000" b="1" dirty="0" smtClean="0"/>
              <a:t>12 meses máximo en Estudios de Grado </a:t>
            </a:r>
            <a:r>
              <a:rPr lang="es-ES" altLang="es-ES" sz="2000" dirty="0" smtClean="0"/>
              <a:t>(excepto Medicina, Farmacia, Odontología y Arquitectura que son 24 meses)</a:t>
            </a:r>
          </a:p>
          <a:p>
            <a:pPr lvl="1" eaLnBrk="1" hangingPunct="1"/>
            <a:r>
              <a:rPr lang="es-ES" altLang="es-ES" sz="2000" dirty="0"/>
              <a:t>En el caso de estudios</a:t>
            </a:r>
            <a:r>
              <a:rPr lang="es-ES" altLang="es-ES" sz="2000" b="1" dirty="0"/>
              <a:t>, el mínimo de meses </a:t>
            </a:r>
            <a:r>
              <a:rPr lang="es-ES" altLang="es-ES" sz="2000" dirty="0"/>
              <a:t>para realizar una estancia Erasmus es </a:t>
            </a:r>
            <a:r>
              <a:rPr lang="es-ES" altLang="es-ES" sz="2000" b="1" dirty="0"/>
              <a:t>de 3 </a:t>
            </a:r>
            <a:r>
              <a:rPr lang="es-ES" altLang="es-ES" sz="2000" dirty="0"/>
              <a:t>y en el caso de prácticas de </a:t>
            </a:r>
            <a:r>
              <a:rPr lang="es-ES" altLang="es-ES" sz="2000" b="1" dirty="0"/>
              <a:t>2.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18" y="548680"/>
            <a:ext cx="1368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Al regreso de tu movilidad</a:t>
            </a:r>
            <a:endParaRPr lang="es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62" y="1700809"/>
            <a:ext cx="3296937" cy="38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0500"/>
            <a:ext cx="6770687" cy="100647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Certificado fin de estancia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2132856"/>
            <a:ext cx="6120681" cy="30963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Entrega el </a:t>
            </a:r>
            <a:r>
              <a:rPr lang="es-ES" altLang="es-ES" sz="2100" b="1" dirty="0" smtClean="0"/>
              <a:t>Certificado final de estancia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s-ES" altLang="es-ES" sz="2100" b="1" dirty="0"/>
              <a:t>original </a:t>
            </a:r>
            <a:r>
              <a:rPr lang="es-ES" altLang="es-ES" sz="2100" dirty="0" smtClean="0"/>
              <a:t>en la Oficina central (Triunfo)</a:t>
            </a:r>
            <a:r>
              <a:rPr lang="es-ES" altLang="es-ES" sz="2100" b="1" dirty="0" smtClean="0"/>
              <a:t> o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s-ES" altLang="es-ES" sz="2100" b="1" dirty="0" smtClean="0"/>
              <a:t>en </a:t>
            </a:r>
            <a:r>
              <a:rPr lang="es-ES" altLang="es-ES" sz="2100" b="1" dirty="0" err="1" smtClean="0"/>
              <a:t>pdf</a:t>
            </a:r>
            <a:r>
              <a:rPr lang="es-ES" altLang="es-ES" sz="2100" b="1" dirty="0" smtClean="0"/>
              <a:t> por el procedimiento telemático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altLang="es-ES" sz="2100" dirty="0">
                <a:hlinkClick r:id="rId2"/>
              </a:rPr>
              <a:t>https://</a:t>
            </a:r>
            <a:r>
              <a:rPr lang="es-ES" altLang="es-ES" sz="2100" dirty="0" smtClean="0">
                <a:hlinkClick r:id="rId2"/>
              </a:rPr>
              <a:t>sede.ugr.es/sede/catalogo-de-procedimientos/entrega-de-documentacion-de-fin-de-estancia-erasmus.html</a:t>
            </a:r>
            <a:r>
              <a:rPr lang="es-ES" altLang="es-ES" sz="2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Plazo: </a:t>
            </a:r>
            <a:r>
              <a:rPr lang="es-ES" altLang="es-ES" sz="2100" b="1" dirty="0" smtClean="0"/>
              <a:t>a los diez días de la llegada</a:t>
            </a:r>
            <a:r>
              <a:rPr lang="es-ES" altLang="es-ES" sz="2100" dirty="0" smtClean="0"/>
              <a:t> y en todo caso</a:t>
            </a:r>
            <a:r>
              <a:rPr lang="es-ES" altLang="es-ES" sz="2100" b="1" dirty="0" smtClean="0"/>
              <a:t> antes del 30 de septiembre 2018 (si no, devolución de la beca íntegra).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87" y="1340768"/>
            <a:ext cx="23844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0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5" y="190500"/>
            <a:ext cx="7596336" cy="1222276"/>
          </a:xfrm>
        </p:spPr>
        <p:txBody>
          <a:bodyPr/>
          <a:lstStyle/>
          <a:p>
            <a:pPr eaLnBrk="1" hangingPunct="1"/>
            <a:r>
              <a:rPr lang="es-ES" altLang="es-ES" b="1" dirty="0" smtClean="0">
                <a:solidFill>
                  <a:srgbClr val="000099"/>
                </a:solidFill>
              </a:rPr>
              <a:t>OLS </a:t>
            </a:r>
            <a:r>
              <a:rPr lang="es-ES" altLang="es-ES" sz="2000" b="1" dirty="0" smtClean="0">
                <a:solidFill>
                  <a:srgbClr val="000099"/>
                </a:solidFill>
              </a:rPr>
              <a:t>Online </a:t>
            </a:r>
            <a:r>
              <a:rPr lang="es-ES" altLang="es-ES" sz="2000" b="1" dirty="0" err="1" smtClean="0">
                <a:solidFill>
                  <a:srgbClr val="000099"/>
                </a:solidFill>
              </a:rPr>
              <a:t>Linguistic</a:t>
            </a:r>
            <a:r>
              <a:rPr lang="es-ES" altLang="es-ES" sz="2000" b="1" dirty="0" smtClean="0">
                <a:solidFill>
                  <a:srgbClr val="000099"/>
                </a:solidFill>
              </a:rPr>
              <a:t> </a:t>
            </a:r>
            <a:r>
              <a:rPr lang="es-ES" altLang="es-ES" sz="2000" b="1" dirty="0" err="1" smtClean="0">
                <a:solidFill>
                  <a:srgbClr val="000099"/>
                </a:solidFill>
              </a:rPr>
              <a:t>Support</a:t>
            </a:r>
            <a:r>
              <a:rPr lang="es-ES" altLang="es-ES" sz="2000" b="1" dirty="0" smtClean="0">
                <a:solidFill>
                  <a:srgbClr val="000099"/>
                </a:solidFill>
              </a:rPr>
              <a:t> </a:t>
            </a:r>
            <a:r>
              <a:rPr lang="es-ES" altLang="es-ES" b="1" dirty="0" smtClean="0">
                <a:solidFill>
                  <a:srgbClr val="000099"/>
                </a:solidFill>
              </a:rPr>
              <a:t/>
            </a:r>
            <a:br>
              <a:rPr lang="es-ES" altLang="es-ES" b="1" dirty="0" smtClean="0">
                <a:solidFill>
                  <a:srgbClr val="000099"/>
                </a:solidFill>
              </a:rPr>
            </a:br>
            <a:r>
              <a:rPr lang="es-ES" altLang="es-ES" dirty="0" smtClean="0"/>
              <a:t>Prueba lingüística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8"/>
            <a:ext cx="6480175" cy="2232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/>
          </a:p>
          <a:p>
            <a:pPr eaLnBrk="1" hangingPunct="1">
              <a:lnSpc>
                <a:spcPct val="90000"/>
              </a:lnSpc>
            </a:pPr>
            <a:r>
              <a:rPr lang="es-ES" altLang="es-ES" sz="2100" dirty="0" smtClean="0"/>
              <a:t>Una vez finalizada la estancia hay que realizar la prueba lingüística final online (OLS)</a:t>
            </a:r>
          </a:p>
          <a:p>
            <a:pPr eaLnBrk="1" hangingPunct="1">
              <a:lnSpc>
                <a:spcPct val="90000"/>
              </a:lnSpc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</a:pPr>
            <a:r>
              <a:rPr lang="es-ES" altLang="es-ES" sz="2100" dirty="0" smtClean="0"/>
              <a:t>Tiene carácter obligatorio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80" y="3645024"/>
            <a:ext cx="2876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0500"/>
            <a:ext cx="6770687" cy="100647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Informe del estudiante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6191895" cy="3720851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100" dirty="0" smtClean="0"/>
              <a:t>El estudiante recibe un e-mail en su correo de la </a:t>
            </a:r>
            <a:r>
              <a:rPr lang="es-ES" altLang="es-ES" sz="2100" dirty="0" err="1" smtClean="0"/>
              <a:t>ugr</a:t>
            </a:r>
            <a:r>
              <a:rPr lang="es-ES" altLang="es-ES" sz="2100" dirty="0" smtClean="0"/>
              <a:t> (</a:t>
            </a:r>
            <a:r>
              <a:rPr lang="es-ES" altLang="es-ES" sz="2100" dirty="0" smtClean="0">
                <a:hlinkClick r:id="rId2"/>
              </a:rPr>
              <a:t>xxx@correo.ugr.es</a:t>
            </a:r>
            <a:r>
              <a:rPr lang="es-ES" altLang="es-ES" sz="2100" dirty="0" smtClean="0"/>
              <a:t>) cuando finaliza su estancia con un enlace para rellenar una </a:t>
            </a:r>
            <a:r>
              <a:rPr lang="es-ES" altLang="es-ES" sz="2100" b="1" dirty="0" smtClean="0"/>
              <a:t>encuesta </a:t>
            </a:r>
            <a:r>
              <a:rPr lang="es-ES" altLang="es-ES" sz="2100" b="1" u="sng" dirty="0" smtClean="0"/>
              <a:t>obligatoria</a:t>
            </a:r>
            <a:r>
              <a:rPr lang="es-ES" altLang="es-ES" sz="2100" b="1" dirty="0" smtClean="0"/>
              <a:t> sobre su movilidad que es el “informe del estudiante”.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s-ES" altLang="es-ES" sz="21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" altLang="es-ES" sz="2100" dirty="0" smtClean="0"/>
              <a:t>Plazo: </a:t>
            </a:r>
            <a:r>
              <a:rPr lang="es-ES" altLang="es-ES" sz="2100" b="1" dirty="0" smtClean="0"/>
              <a:t>un mes desde la recepción del e-mail </a:t>
            </a:r>
            <a:r>
              <a:rPr lang="es-ES" altLang="es-ES" sz="2100" dirty="0" smtClean="0"/>
              <a:t>(si no, devolución beca íntegra).</a:t>
            </a:r>
          </a:p>
          <a:p>
            <a:pPr algn="just" eaLnBrk="1" hangingPunct="1">
              <a:lnSpc>
                <a:spcPct val="90000"/>
              </a:lnSpc>
            </a:pPr>
            <a:endParaRPr lang="es-ES" altLang="es-ES" sz="2100" dirty="0"/>
          </a:p>
          <a:p>
            <a:pPr algn="just" eaLnBrk="1" hangingPunct="1">
              <a:lnSpc>
                <a:spcPct val="90000"/>
              </a:lnSpc>
            </a:pPr>
            <a:r>
              <a:rPr lang="es-ES" altLang="es-ES" sz="2100" dirty="0" smtClean="0"/>
              <a:t>No confundir con una encuesta de satisfacción de la facultad.</a:t>
            </a:r>
          </a:p>
        </p:txBody>
      </p:sp>
      <p:pic>
        <p:nvPicPr>
          <p:cNvPr id="8194" name="Picture 2" descr="J:\IDP\LOGOS, BANNERES E IMAGENES\fotos para la carteleria digital\estudiantes-hr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42" y="4221088"/>
            <a:ext cx="2244058" cy="24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90500"/>
            <a:ext cx="7696473" cy="100647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Solicitud del reconocimiento académico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6480175" cy="43204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altLang="es-ES" sz="2100" dirty="0" smtClean="0"/>
              <a:t>Entregar en la Facultad / Escuela la </a:t>
            </a:r>
            <a:r>
              <a:rPr lang="es-ES" altLang="es-ES" sz="2100" b="1" dirty="0" smtClean="0"/>
              <a:t>solicitud de reconocimiento</a:t>
            </a:r>
            <a:r>
              <a:rPr lang="es-ES" altLang="es-ES" sz="2100" dirty="0" smtClean="0"/>
              <a:t> (con las calificaciones de la Universidad de destino)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dirty="0" smtClean="0"/>
              <a:t>Importante: en el reconocimiento aparecerán también las asignaturas no presentadas o suspensas.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altLang="es-ES" sz="2100" dirty="0"/>
              <a:t>Plazo: </a:t>
            </a:r>
            <a:r>
              <a:rPr lang="es-ES" altLang="es-ES" sz="2100" b="1" dirty="0"/>
              <a:t>a los diez días </a:t>
            </a:r>
            <a:r>
              <a:rPr lang="es-ES" altLang="es-ES" sz="2100" b="1" dirty="0" smtClean="0"/>
              <a:t>del regreso </a:t>
            </a:r>
            <a:r>
              <a:rPr lang="es-ES" altLang="es-ES" sz="2100" dirty="0" smtClean="0"/>
              <a:t>y </a:t>
            </a:r>
            <a:r>
              <a:rPr lang="es-ES" altLang="es-ES" sz="2100" dirty="0"/>
              <a:t>en todo caso</a:t>
            </a:r>
            <a:r>
              <a:rPr lang="es-ES" altLang="es-ES" sz="2100" b="1" dirty="0"/>
              <a:t> antes del 30 de septiembre </a:t>
            </a:r>
            <a:r>
              <a:rPr lang="es-ES" altLang="es-ES" sz="2100" b="1" dirty="0" smtClean="0"/>
              <a:t>2018.</a:t>
            </a:r>
            <a:endParaRPr lang="es-ES" altLang="es-ES" sz="2100" dirty="0" smtClean="0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73613"/>
            <a:ext cx="20796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8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Otras cuestiones de interés</a:t>
            </a:r>
            <a:endParaRPr lang="es-ES" b="1" dirty="0"/>
          </a:p>
        </p:txBody>
      </p:sp>
      <p:pic>
        <p:nvPicPr>
          <p:cNvPr id="5123" name="Picture 3" descr="J:\IDP\LOGOS, BANNERES E IMAGENES\fotos para la carteleria digital\maletapizar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63304"/>
            <a:ext cx="4441676" cy="4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90500"/>
            <a:ext cx="6048648" cy="1249363"/>
          </a:xfrm>
        </p:spPr>
        <p:txBody>
          <a:bodyPr/>
          <a:lstStyle/>
          <a:p>
            <a:pPr eaLnBrk="1" hangingPunct="1"/>
            <a:r>
              <a:rPr lang="es-ES" altLang="es-ES" sz="3400" dirty="0" smtClean="0"/>
              <a:t>Resumen Procedimientos telemáticos (E-Administración)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74357"/>
            <a:ext cx="8353425" cy="52562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Entrega de documentación Erasmus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Cambio datos bancarios </a:t>
            </a:r>
            <a:r>
              <a:rPr lang="es-ES" altLang="es-ES" sz="2000" dirty="0" smtClean="0"/>
              <a:t>(solo con las claves del acceso identificado)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Acuerdo de estudios:</a:t>
            </a:r>
            <a:r>
              <a:rPr lang="es-ES" altLang="es-ES" sz="2000" dirty="0" smtClean="0"/>
              <a:t> </a:t>
            </a:r>
            <a:r>
              <a:rPr lang="es-ES" altLang="es-ES" sz="2000" b="1" dirty="0" smtClean="0"/>
              <a:t>Formalización acuerdo de estudios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Modificación acuerdo de estudios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Certificado de Llegada al Destino (a los 10 días de la llegada - </a:t>
            </a:r>
            <a:r>
              <a:rPr lang="es-ES" altLang="es-ES" sz="2000" dirty="0" smtClean="0"/>
              <a:t>solo con las claves del acceso identificado)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Certificado fin de estancia Erasmus </a:t>
            </a:r>
            <a:r>
              <a:rPr lang="es-ES" altLang="es-ES" sz="2000" dirty="0" smtClean="0"/>
              <a:t>(obligatorio certificado digital)</a:t>
            </a:r>
          </a:p>
          <a:p>
            <a:pPr algn="just" eaLnBrk="1" hangingPunct="1">
              <a:lnSpc>
                <a:spcPct val="80000"/>
              </a:lnSpc>
              <a:buFontTx/>
              <a:buChar char="o"/>
            </a:pPr>
            <a:r>
              <a:rPr lang="es-ES" altLang="es-ES" sz="2000" b="1" dirty="0" smtClean="0"/>
              <a:t>Renuncia </a:t>
            </a:r>
            <a:r>
              <a:rPr lang="es-ES" altLang="es-ES" sz="2000" dirty="0" smtClean="0"/>
              <a:t>(solo con las claves del acceso identificado)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/>
              <a:t>- Sección procedimientos telemáticos: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>
                <a:hlinkClick r:id="rId2"/>
              </a:rPr>
              <a:t>http://internacional.ugr.es/pages/procedimientos-telematicos</a:t>
            </a:r>
            <a:endParaRPr lang="es-ES" altLang="es-ES" sz="20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 smtClean="0">
                <a:hlinkClick r:id="rId3"/>
              </a:rPr>
              <a:t>https://sede.ugr.es/sede/catalogo-de-procedimientos/index.html?cf=procedimientos/sede/estudiante/</a:t>
            </a:r>
            <a:r>
              <a:rPr lang="es-ES" altLang="es-ES" sz="20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ES" sz="2000" dirty="0" smtClean="0">
                <a:solidFill>
                  <a:srgbClr val="FF0000"/>
                </a:solidFill>
              </a:rPr>
              <a:t>Entrega OBLIGATORIA del </a:t>
            </a:r>
            <a:r>
              <a:rPr lang="es-ES" altLang="es-ES" sz="2000" b="1" dirty="0" smtClean="0">
                <a:solidFill>
                  <a:srgbClr val="FF0000"/>
                </a:solidFill>
              </a:rPr>
              <a:t>informe final del estudiante</a:t>
            </a:r>
            <a:r>
              <a:rPr lang="es-ES" altLang="es-ES" sz="2000" dirty="0" smtClean="0">
                <a:solidFill>
                  <a:srgbClr val="FF0000"/>
                </a:solidFill>
              </a:rPr>
              <a:t> (a la vuelta) – online directamente en la plataforma de la EACEA (no de los </a:t>
            </a:r>
            <a:r>
              <a:rPr lang="es-ES" altLang="es-ES" sz="2000" dirty="0" err="1" smtClean="0">
                <a:solidFill>
                  <a:srgbClr val="FF0000"/>
                </a:solidFill>
              </a:rPr>
              <a:t>proc</a:t>
            </a:r>
            <a:r>
              <a:rPr lang="es-ES" altLang="es-ES" sz="2000" dirty="0" smtClean="0">
                <a:solidFill>
                  <a:srgbClr val="FF0000"/>
                </a:solidFill>
              </a:rPr>
              <a:t> telemáticos de la UGR). Se envía el enlace al estudiante.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2000" b="1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l="9399" t="9375" r="11267" b="1881"/>
          <a:stretch>
            <a:fillRect/>
          </a:stretch>
        </p:blipFill>
        <p:spPr bwMode="auto">
          <a:xfrm>
            <a:off x="7380288" y="0"/>
            <a:ext cx="17637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5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Autorización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348880"/>
            <a:ext cx="7010400" cy="37433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Aunque es posible realizar algunos procedimientos administrativos por la Administración electrónica, se recomienda dejar una autorización firmada a alguien de confianza con fotocopia del DNI para posibles trámites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z="2600" dirty="0" smtClean="0"/>
              <a:t>Modelo opcional disponible en nuestra web </a:t>
            </a:r>
            <a:r>
              <a:rPr lang="es-ES" altLang="es-ES" sz="2600" dirty="0" smtClean="0">
                <a:hlinkClick r:id="rId2"/>
              </a:rPr>
              <a:t>http://internacional.ugr.es/pages/archivos/impresos/autorizacion</a:t>
            </a:r>
            <a:r>
              <a:rPr lang="es-ES" altLang="es-ES" sz="2600" dirty="0" smtClean="0"/>
              <a:t>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2555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90501"/>
            <a:ext cx="6842720" cy="1006252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Renuncias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412777"/>
            <a:ext cx="6913563" cy="518487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Si finalmente decides renunciar a la beca has de comunicarlo </a:t>
            </a:r>
            <a:r>
              <a:rPr lang="es-ES" altLang="es-ES" sz="2000" b="1" u="sng" dirty="0" smtClean="0"/>
              <a:t>por registro </a:t>
            </a:r>
            <a:r>
              <a:rPr lang="es-ES" altLang="es-ES" sz="2000" b="1" dirty="0" smtClean="0"/>
              <a:t>a la ORIC (Triunfo)</a:t>
            </a:r>
            <a:r>
              <a:rPr lang="es-ES" altLang="es-ES" sz="2000" dirty="0" smtClean="0"/>
              <a:t> presentando: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000" dirty="0" smtClean="0"/>
              <a:t>Impreso de renuncia firmado original con fotocopia del DNI (</a:t>
            </a:r>
            <a:r>
              <a:rPr lang="es-ES" altLang="es-ES" sz="2000" dirty="0" smtClean="0">
                <a:hlinkClick r:id="rId2"/>
              </a:rPr>
              <a:t>http://internacional.ugr.es/pages/archivos/impresos/renunciaplazaouterasmusypp</a:t>
            </a:r>
            <a:r>
              <a:rPr lang="es-ES" altLang="es-ES" sz="2000" dirty="0" smtClean="0"/>
              <a:t>)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O por el Procedimiento telemático de renuncia</a:t>
            </a:r>
            <a:r>
              <a:rPr lang="es-ES" altLang="es-ES" sz="2000" dirty="0" smtClean="0"/>
              <a:t>. </a:t>
            </a:r>
            <a:r>
              <a:rPr lang="es-ES" altLang="es-ES" sz="2000" dirty="0" smtClean="0">
                <a:hlinkClick r:id="rId3"/>
              </a:rPr>
              <a:t>https://sede.ugr.es/sede/catalogo-de-procedimientos/movilidad-internacional-renuncia-a-la-plaza-de-movilidad.html</a:t>
            </a:r>
            <a:r>
              <a:rPr lang="es-ES" altLang="es-ES" sz="2000" dirty="0" smtClean="0"/>
              <a:t> </a:t>
            </a:r>
            <a:endParaRPr lang="es-ES" altLang="es-ES" sz="2000" dirty="0"/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r>
              <a:rPr lang="es-ES" altLang="es-ES" sz="2000" dirty="0" smtClean="0"/>
              <a:t>Es </a:t>
            </a:r>
            <a:r>
              <a:rPr lang="es-ES" altLang="es-ES" sz="2000" dirty="0"/>
              <a:t>imprescindible comunicar la renuncia porque puede afectar a la formalización de tu matrícula en la UGR.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Si ya has hecho la matrícula, has de modificar la modalidad de la matrícula </a:t>
            </a:r>
            <a:r>
              <a:rPr lang="es-ES" altLang="es-ES" sz="2000" dirty="0" smtClean="0"/>
              <a:t>en la Secretaría de tu Facultad / Escuela (cambio de movilidad a presencial)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b="1" dirty="0" smtClean="0"/>
              <a:t>Informa asimismo a la ORI de tu Facultad / Escuela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dirty="0" smtClean="0"/>
              <a:t>Si ya has tramitado documentación con el destino y están esperándote, </a:t>
            </a:r>
            <a:r>
              <a:rPr lang="es-ES" altLang="es-ES" sz="2000" b="1" dirty="0" smtClean="0"/>
              <a:t>comunícalo también a la Universidad de destino</a:t>
            </a:r>
            <a:r>
              <a:rPr lang="es-ES" altLang="es-ES" sz="2000" dirty="0" smtClean="0"/>
              <a:t>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21907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Necesidades especiales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Previsiblemente habrá una convocatoria de ayudas especiales para estudiantes con discapacidad.</a:t>
            </a:r>
          </a:p>
          <a:p>
            <a:pPr eaLnBrk="1" hangingPunct="1"/>
            <a:r>
              <a:rPr lang="es-ES" altLang="es-ES" smtClean="0"/>
              <a:t>Se publicará en la sección Erasmus cuando el SEPIE nos informe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800" smtClean="0">
                <a:hlinkClick r:id="rId2"/>
              </a:rPr>
              <a:t>http://internacional.ugr.es/pages/movilidad/estudiantes/salientes/erasmus/index</a:t>
            </a:r>
            <a:r>
              <a:rPr lang="es-ES" altLang="es-ES" sz="3400" smtClean="0"/>
              <a:t> </a:t>
            </a:r>
            <a:endParaRPr lang="es-ES" altLang="es-ES" sz="2900" smtClean="0"/>
          </a:p>
          <a:p>
            <a:pPr eaLnBrk="1" hangingPunct="1"/>
            <a:endParaRPr lang="es-ES" alt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840537" cy="1008062"/>
          </a:xfrm>
        </p:spPr>
        <p:txBody>
          <a:bodyPr/>
          <a:lstStyle/>
          <a:p>
            <a:pPr eaLnBrk="1" hangingPunct="1"/>
            <a:r>
              <a:rPr lang="es-ES" altLang="es-ES" sz="3800" dirty="0" smtClean="0"/>
              <a:t>Programa Suiza-Europa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496944" cy="46079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sz="2600" b="1" dirty="0" smtClean="0"/>
              <a:t>Suiza no es un país del Programa Erasmus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600" dirty="0" smtClean="0"/>
              <a:t>La dotación económica (395€ al mes en el curso actual) depende del Gobierno suizo y se gestiona a través de las propias Universidades Suizas </a:t>
            </a:r>
            <a:r>
              <a:rPr lang="es-ES" altLang="es-ES" sz="2200" dirty="0" smtClean="0"/>
              <a:t>(no reciben fondos de SEPIE, MECD ni Junta). </a:t>
            </a:r>
            <a:endParaRPr lang="es-ES" altLang="es-ES" sz="2200" dirty="0"/>
          </a:p>
          <a:p>
            <a:pPr eaLnBrk="1" hangingPunct="1">
              <a:lnSpc>
                <a:spcPct val="90000"/>
              </a:lnSpc>
            </a:pPr>
            <a:r>
              <a:rPr lang="es-ES" altLang="es-ES" sz="2600" dirty="0" smtClean="0"/>
              <a:t>Los estudiantes seleccionados </a:t>
            </a:r>
            <a:r>
              <a:rPr lang="es-ES" altLang="es-ES" sz="2600" b="1" dirty="0" smtClean="0"/>
              <a:t>NO tienen CONDICIÓN DE ESTUDIANTE ERASMUS, aunque</a:t>
            </a:r>
            <a:r>
              <a:rPr lang="es-ES" altLang="es-ES" sz="2600" dirty="0" smtClean="0"/>
              <a:t> las </a:t>
            </a:r>
            <a:r>
              <a:rPr lang="es-ES" altLang="es-ES" sz="2600" dirty="0"/>
              <a:t>i</a:t>
            </a:r>
            <a:r>
              <a:rPr lang="es-ES" altLang="es-ES" sz="2600" dirty="0" smtClean="0"/>
              <a:t>nstituciones </a:t>
            </a:r>
            <a:r>
              <a:rPr lang="es-ES" altLang="es-ES" sz="2600" dirty="0"/>
              <a:t>s</a:t>
            </a:r>
            <a:r>
              <a:rPr lang="es-ES" altLang="es-ES" sz="2600" dirty="0" smtClean="0"/>
              <a:t>uizas los tratan como tal (exención de matrícula en destino).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Mentores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05000"/>
            <a:ext cx="7849121" cy="4332312"/>
          </a:xfrm>
        </p:spPr>
        <p:txBody>
          <a:bodyPr/>
          <a:lstStyle/>
          <a:p>
            <a:pPr eaLnBrk="1" hangingPunct="1"/>
            <a:r>
              <a:rPr lang="es-ES" altLang="es-ES" sz="2600" dirty="0" smtClean="0"/>
              <a:t>Programa </a:t>
            </a:r>
            <a:r>
              <a:rPr lang="es-ES" altLang="es-ES" sz="2600" dirty="0" err="1" smtClean="0"/>
              <a:t>Buddy</a:t>
            </a:r>
            <a:r>
              <a:rPr lang="es-ES" altLang="es-ES" sz="2600" dirty="0" smtClean="0"/>
              <a:t>-Mentor y </a:t>
            </a:r>
            <a:r>
              <a:rPr lang="es-ES" altLang="es-ES" sz="2600" dirty="0" err="1" smtClean="0"/>
              <a:t>Buddy</a:t>
            </a:r>
            <a:r>
              <a:rPr lang="es-ES" altLang="es-ES" sz="2600" dirty="0" smtClean="0"/>
              <a:t> </a:t>
            </a:r>
            <a:r>
              <a:rPr lang="es-ES" altLang="es-ES" sz="2600" dirty="0" err="1" smtClean="0"/>
              <a:t>Abroad</a:t>
            </a:r>
            <a:r>
              <a:rPr lang="es-ES" altLang="es-ES" sz="2600" dirty="0" smtClean="0"/>
              <a:t> en la UGR</a:t>
            </a:r>
          </a:p>
          <a:p>
            <a:pPr eaLnBrk="1" hangingPunct="1"/>
            <a:r>
              <a:rPr lang="es-ES" altLang="es-ES" sz="2600" b="1" dirty="0" smtClean="0"/>
              <a:t>Permite ampliar y mejorar tu experiencia internacional</a:t>
            </a:r>
            <a:r>
              <a:rPr lang="es-ES" altLang="es-ES" sz="2600" dirty="0" smtClean="0"/>
              <a:t> a tu regreso</a:t>
            </a:r>
          </a:p>
          <a:p>
            <a:pPr eaLnBrk="1" hangingPunct="1"/>
            <a:r>
              <a:rPr lang="es-ES" altLang="es-ES" sz="2600" dirty="0" smtClean="0"/>
              <a:t>Ayuda a los estudiantes internacionales que vienen a la UGR</a:t>
            </a:r>
          </a:p>
          <a:p>
            <a:pPr eaLnBrk="1" hangingPunct="1"/>
            <a:r>
              <a:rPr lang="es-ES" altLang="es-ES" sz="2600" dirty="0" smtClean="0"/>
              <a:t>Pregunta en tu Universidad de destino si disponen también de un programa mentor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altLang="es-ES" sz="2600" dirty="0" smtClean="0">
                <a:hlinkClick r:id="rId2"/>
              </a:rPr>
              <a:t>http://internacional.ugr.es/pages/perfiles/estudiantes/programa-mentor-de-la-ugr</a:t>
            </a:r>
            <a:r>
              <a:rPr lang="es-ES" altLang="es-ES" sz="26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32656"/>
            <a:ext cx="4781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293813"/>
          </a:xfrm>
        </p:spPr>
        <p:txBody>
          <a:bodyPr/>
          <a:lstStyle/>
          <a:p>
            <a:pPr algn="ctr" eaLnBrk="1" hangingPunct="1"/>
            <a:r>
              <a:rPr lang="es-ES" altLang="es-ES" sz="3400" smtClean="0"/>
              <a:t>Oficinas consulares de España en el extranjero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557338"/>
            <a:ext cx="6338887" cy="1944687"/>
          </a:xfrm>
        </p:spPr>
        <p:txBody>
          <a:bodyPr/>
          <a:lstStyle/>
          <a:p>
            <a:pPr algn="ctr" eaLnBrk="1" hangingPunct="1">
              <a:buNone/>
            </a:pPr>
            <a:r>
              <a:rPr lang="es-ES_tradnl" altLang="es-ES" sz="2400" dirty="0" smtClean="0"/>
              <a:t>Es recomendable registrarse en la Embajada o Consulado de España del país del destino. Más información sobre el registro online en la página web: </a:t>
            </a:r>
            <a:r>
              <a:rPr lang="es-ES" altLang="es-ES" sz="2400" dirty="0">
                <a:solidFill>
                  <a:schemeClr val="tx1"/>
                </a:solidFill>
              </a:rPr>
              <a:t>https://www.visatur.maec.es/Viajeros/</a:t>
            </a:r>
            <a:endParaRPr lang="es-ES" altLang="es-ES" sz="240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7504" y="3789040"/>
            <a:ext cx="91440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Recomendaciones MAEC para estudiantes Erasmus </a:t>
            </a:r>
            <a:r>
              <a:rPr lang="es-ES" altLang="es-ES" dirty="0">
                <a:hlinkClick r:id="rId3"/>
              </a:rPr>
              <a:t>http://internacional.ugr.es/pages/perfiles/estudiantes/recomendacioneserasmus</a:t>
            </a:r>
            <a:r>
              <a:rPr lang="es-ES" altLang="es-ES" dirty="0"/>
              <a:t> </a:t>
            </a:r>
            <a:endParaRPr lang="es-ES" altLang="es-ES" sz="2200" dirty="0">
              <a:solidFill>
                <a:schemeClr val="tx2"/>
              </a:solidFill>
            </a:endParaRPr>
          </a:p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Embajadas y Consulados de España en el extranjero</a:t>
            </a:r>
          </a:p>
          <a:p>
            <a:r>
              <a:rPr lang="es-ES" altLang="es-ES" dirty="0">
                <a:hlinkClick r:id="rId4"/>
              </a:rPr>
              <a:t>http://www.exteriores.gob.es/Portal/es/ServiciosAlCiudadano/Paginas/EmbajadasConsulados.aspx</a:t>
            </a:r>
            <a:r>
              <a:rPr lang="es-ES" altLang="es-ES" dirty="0"/>
              <a:t> </a:t>
            </a:r>
            <a:endParaRPr lang="es-ES" altLang="es-ES" sz="2200" dirty="0">
              <a:solidFill>
                <a:schemeClr val="tx2"/>
              </a:solidFill>
            </a:endParaRPr>
          </a:p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Embajadas y Consulados de otros países en España </a:t>
            </a:r>
            <a:r>
              <a:rPr lang="es-ES" altLang="es-ES" dirty="0">
                <a:hlinkClick r:id="rId5"/>
              </a:rPr>
              <a:t>http://www.exteriores.gob.es/Portal/es/ServiciosAlCiudadano/SiViajasAlExtranjero/Documents/2ACONS.pdf</a:t>
            </a:r>
            <a:r>
              <a:rPr lang="es-ES" altLang="es-ES" dirty="0"/>
              <a:t> </a:t>
            </a:r>
          </a:p>
          <a:p>
            <a:pPr>
              <a:buFontTx/>
              <a:buChar char="o"/>
            </a:pPr>
            <a:r>
              <a:rPr lang="es-ES" altLang="es-ES" sz="2200" dirty="0">
                <a:solidFill>
                  <a:schemeClr val="tx2"/>
                </a:solidFill>
              </a:rPr>
              <a:t> Información útil para viajar por Europa: </a:t>
            </a:r>
            <a:r>
              <a:rPr lang="es-ES" altLang="es-ES" dirty="0">
                <a:hlinkClick r:id="rId6"/>
              </a:rPr>
              <a:t>http://europa.eu/travel/index_es.htm</a:t>
            </a:r>
            <a:r>
              <a:rPr lang="es-ES" altLang="es-E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2616200" cy="1222375"/>
          </a:xfrm>
        </p:spPr>
        <p:txBody>
          <a:bodyPr/>
          <a:lstStyle/>
          <a:p>
            <a:pPr eaLnBrk="1" hangingPunct="1"/>
            <a:r>
              <a:rPr lang="es-ES" altLang="es-ES" sz="4400" b="1" smtClean="0"/>
              <a:t>Salud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81987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sz="2300" b="1" dirty="0" smtClean="0"/>
              <a:t>Información sobre la</a:t>
            </a:r>
            <a:r>
              <a:rPr lang="es-ES" altLang="es-ES" sz="2300" dirty="0" smtClean="0"/>
              <a:t> </a:t>
            </a:r>
            <a:r>
              <a:rPr lang="es-ES" altLang="es-ES" sz="2300" b="1" dirty="0" smtClean="0"/>
              <a:t>tarjeta sanitaria europea</a:t>
            </a:r>
            <a:r>
              <a:rPr lang="es-ES" altLang="es-ES" sz="2300" dirty="0" smtClean="0"/>
              <a:t>:</a:t>
            </a:r>
            <a:r>
              <a:rPr lang="es-ES" altLang="es-ES" sz="2300" b="1" dirty="0" smtClean="0"/>
              <a:t> </a:t>
            </a:r>
            <a:r>
              <a:rPr lang="es-ES" altLang="es-ES" sz="2300" dirty="0" smtClean="0">
                <a:hlinkClick r:id="rId2"/>
              </a:rPr>
              <a:t>http://www.seg-social.es/Internet_1/Trabajadores/PrestacionesPension10935/Asistenciasanitaria/DesplazamientosporE11566/TSE2/index.htm</a:t>
            </a:r>
            <a:r>
              <a:rPr lang="es-ES" altLang="es-ES" sz="23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300" b="1" dirty="0" smtClean="0"/>
              <a:t>Consejos para viajes internacionales</a:t>
            </a:r>
            <a:r>
              <a:rPr lang="es-ES" altLang="es-ES" sz="2300" dirty="0" smtClean="0"/>
              <a:t>: la salud del viajero</a:t>
            </a:r>
            <a:br>
              <a:rPr lang="es-ES" altLang="es-ES" sz="2300" dirty="0" smtClean="0"/>
            </a:br>
            <a:r>
              <a:rPr lang="es-ES" altLang="es-ES" sz="2300" dirty="0" smtClean="0">
                <a:hlinkClick r:id="rId3"/>
              </a:rPr>
              <a:t>http://www.juntadeandalucia.es/servicioandaluzdesalud/principal/documentosAcc.asp?pagina=gr_sabermas_viajesint</a:t>
            </a:r>
            <a:r>
              <a:rPr lang="es-ES" altLang="es-ES" sz="23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300" dirty="0" smtClean="0"/>
              <a:t>Ministerio de Salud, Servicios Sociales e Igualdad: </a:t>
            </a:r>
            <a:r>
              <a:rPr lang="es-ES" altLang="es-ES" sz="2300" b="1" dirty="0" smtClean="0"/>
              <a:t>la salud también viaja</a:t>
            </a:r>
            <a:r>
              <a:rPr lang="es-ES" altLang="es-ES" sz="2300" dirty="0" smtClean="0"/>
              <a:t> </a:t>
            </a:r>
            <a:r>
              <a:rPr lang="es-ES" altLang="es-ES" sz="2300" dirty="0" smtClean="0">
                <a:hlinkClick r:id="rId4"/>
              </a:rPr>
              <a:t>http://www.msssi.gob.es/profesionales/saludPublica/sanidadExterior/salud/home.htm</a:t>
            </a:r>
            <a:r>
              <a:rPr lang="es-ES" altLang="es-ES" sz="23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300" b="1" dirty="0" smtClean="0"/>
              <a:t>Visita nuestra sección: Enlaces útiles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300" dirty="0" smtClean="0"/>
              <a:t>	</a:t>
            </a:r>
            <a:r>
              <a:rPr lang="es-ES" altLang="es-ES" sz="2300" dirty="0" smtClean="0">
                <a:hlinkClick r:id="rId5"/>
              </a:rPr>
              <a:t>http://internacional.ugr.es/pages/enlaces-utiles</a:t>
            </a:r>
            <a:r>
              <a:rPr lang="es-ES" altLang="es-ES" sz="23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90500"/>
            <a:ext cx="7812087" cy="1527175"/>
          </a:xfrm>
        </p:spPr>
        <p:txBody>
          <a:bodyPr/>
          <a:lstStyle/>
          <a:p>
            <a:pPr eaLnBrk="1" hangingPunct="1"/>
            <a:r>
              <a:rPr lang="es-ES" altLang="es-ES" sz="3400" smtClean="0"/>
              <a:t>Nuestra web: </a:t>
            </a:r>
            <a:r>
              <a:rPr lang="es-ES" altLang="es-ES" sz="3400" smtClean="0">
                <a:hlinkClick r:id="rId2"/>
              </a:rPr>
              <a:t>http://internacional.ugr.es/</a:t>
            </a:r>
            <a:r>
              <a:rPr lang="es-ES" altLang="es-ES" smtClean="0"/>
              <a:t> </a:t>
            </a:r>
            <a:r>
              <a:rPr lang="es-ES" altLang="es-ES" sz="3400" smtClean="0"/>
              <a:t> </a:t>
            </a:r>
            <a:r>
              <a:rPr lang="es-ES" altLang="es-ES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010400" cy="4114800"/>
          </a:xfrm>
        </p:spPr>
        <p:txBody>
          <a:bodyPr/>
          <a:lstStyle/>
          <a:p>
            <a:pPr eaLnBrk="1" hangingPunct="1"/>
            <a:r>
              <a:rPr lang="es-ES" altLang="es-ES" smtClean="0"/>
              <a:t>Sección Erasmus	</a:t>
            </a:r>
          </a:p>
          <a:p>
            <a:pPr lvl="1" eaLnBrk="1" hangingPunct="1"/>
            <a:r>
              <a:rPr lang="es-ES" altLang="es-ES" smtClean="0"/>
              <a:t>Notas informativas sobre las ayudas</a:t>
            </a:r>
          </a:p>
          <a:p>
            <a:pPr eaLnBrk="1" hangingPunct="1"/>
            <a:r>
              <a:rPr lang="es-ES" altLang="es-ES" smtClean="0"/>
              <a:t>Sección Impresos y formularios</a:t>
            </a:r>
          </a:p>
          <a:p>
            <a:pPr eaLnBrk="1" hangingPunct="1"/>
            <a:r>
              <a:rPr lang="es-ES" altLang="es-ES" smtClean="0"/>
              <a:t>Sección procedimientos telemáticos</a:t>
            </a:r>
          </a:p>
          <a:p>
            <a:pPr eaLnBrk="1" hangingPunct="1"/>
            <a:r>
              <a:rPr lang="es-ES" altLang="es-ES" smtClean="0"/>
              <a:t>Facebook</a:t>
            </a:r>
          </a:p>
          <a:p>
            <a:pPr eaLnBrk="1" hangingPunct="1"/>
            <a:r>
              <a:rPr lang="es-ES" altLang="es-ES" smtClean="0"/>
              <a:t>Suscripción a novedades web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933825"/>
            <a:ext cx="20891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 cstate="print"/>
          <a:srcRect l="-1201" t="65004" r="74850" b="7161"/>
          <a:stretch>
            <a:fillRect/>
          </a:stretch>
        </p:blipFill>
        <p:spPr bwMode="auto">
          <a:xfrm>
            <a:off x="7354888" y="2852738"/>
            <a:ext cx="178911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1773238"/>
            <a:ext cx="161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4652963"/>
            <a:ext cx="161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dirty="0" smtClean="0"/>
              <a:t>MUY IMPORTANTE LEER EL CORREO DE LA UGR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187450" y="1905000"/>
            <a:ext cx="7346950" cy="4114800"/>
          </a:xfrm>
        </p:spPr>
        <p:txBody>
          <a:bodyPr/>
          <a:lstStyle/>
          <a:p>
            <a:r>
              <a:rPr lang="es-ES" altLang="es-ES" dirty="0" smtClean="0"/>
              <a:t>Todas las comunicaciones que realizamos desde la oficina central de RRII (Complejo Triunfo) las remitimos al correo de la </a:t>
            </a:r>
            <a:r>
              <a:rPr lang="es-ES" altLang="es-ES" dirty="0" err="1" smtClean="0"/>
              <a:t>ugr</a:t>
            </a:r>
            <a:r>
              <a:rPr lang="es-ES" altLang="es-ES" dirty="0" smtClean="0"/>
              <a:t> (</a:t>
            </a:r>
            <a:r>
              <a:rPr lang="es-ES" altLang="es-ES" dirty="0" smtClean="0">
                <a:hlinkClick r:id="rId2"/>
              </a:rPr>
              <a:t>xxx@correo.ugr.es</a:t>
            </a:r>
            <a:r>
              <a:rPr lang="es-ES" altLang="es-ES" dirty="0" smtClean="0"/>
              <a:t>)</a:t>
            </a:r>
          </a:p>
          <a:p>
            <a:r>
              <a:rPr lang="es-ES" altLang="es-ES" dirty="0" smtClean="0"/>
              <a:t>Muy importante consultarlo frecuentemente para que no se os pasen plazos o información importante.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509120"/>
            <a:ext cx="3168352" cy="10808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484784"/>
            <a:ext cx="1008112" cy="10081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71800" y="558924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María Angustias Sánchez Ojeda</a:t>
            </a:r>
          </a:p>
          <a:p>
            <a:r>
              <a:rPr lang="es-ES" dirty="0" err="1" smtClean="0"/>
              <a:t>vicestudiantes.ccs.melilla</a:t>
            </a:r>
            <a:r>
              <a:rPr lang="es-ES" dirty="0" err="1"/>
              <a:t>@ugr.es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580112" y="3212976"/>
            <a:ext cx="3379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Juan Carlos Garrido Rodríguez</a:t>
            </a:r>
          </a:p>
          <a:p>
            <a:pPr algn="ctr"/>
            <a:r>
              <a:rPr lang="es-ES" dirty="0" err="1" smtClean="0"/>
              <a:t>jcgarrido@ugr.es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2996952"/>
            <a:ext cx="3306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María Á. López-Vallejo</a:t>
            </a:r>
          </a:p>
          <a:p>
            <a:r>
              <a:rPr lang="es-ES" dirty="0">
                <a:hlinkClick r:id="rId5"/>
              </a:rPr>
              <a:t>r</a:t>
            </a:r>
            <a:r>
              <a:rPr lang="es-ES" dirty="0" smtClean="0">
                <a:hlinkClick r:id="rId5"/>
              </a:rPr>
              <a:t>rii_faedumel@ugr.es</a:t>
            </a:r>
            <a:endParaRPr lang="es-ES" dirty="0" smtClean="0"/>
          </a:p>
          <a:p>
            <a:r>
              <a:rPr lang="es-ES" dirty="0" err="1"/>
              <a:t>e</a:t>
            </a:r>
            <a:r>
              <a:rPr lang="es-ES" dirty="0" err="1" smtClean="0"/>
              <a:t>studiantes_faedumel@ugr.es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1124744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¡A disfrutar de una estancia inolvidable!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58888" y="4868863"/>
            <a:ext cx="7416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altLang="es-ES" sz="1500" b="1" dirty="0" err="1"/>
              <a:t>Vicerrectorado</a:t>
            </a:r>
            <a:r>
              <a:rPr lang="en-GB" altLang="es-ES" sz="1500" b="1" dirty="0"/>
              <a:t> de </a:t>
            </a:r>
            <a:r>
              <a:rPr lang="en-GB" altLang="es-ES" sz="1500" b="1" dirty="0" err="1" smtClean="0"/>
              <a:t>Internacionalización</a:t>
            </a:r>
            <a:endParaRPr lang="en-GB" altLang="es-ES" sz="1500" b="1" dirty="0"/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altLang="es-ES" sz="1500" b="1" dirty="0">
                <a:hlinkClick r:id="rId3"/>
              </a:rPr>
              <a:t>http://internacional.ugr.es</a:t>
            </a:r>
            <a:endParaRPr lang="en-GB" altLang="es-ES" sz="1500" b="1" dirty="0"/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ES" altLang="es-ES" sz="1500" b="1" u="sng" dirty="0" smtClean="0"/>
              <a:t>http</a:t>
            </a:r>
            <a:r>
              <a:rPr lang="es-ES" altLang="es-ES" sz="1500" b="1" u="sng" dirty="0"/>
              <a:t>://www.facebook.com/internacionalugr</a:t>
            </a:r>
            <a:r>
              <a:rPr lang="es-ES" altLang="es-ES" dirty="0"/>
              <a:t>  </a:t>
            </a:r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ES" altLang="es-ES" sz="1500" b="1" dirty="0">
                <a:hlinkClick r:id="rId4"/>
              </a:rPr>
              <a:t>intlinfo@ugr.es</a:t>
            </a:r>
            <a:r>
              <a:rPr lang="es-ES" altLang="es-ES" sz="1500" b="1" dirty="0"/>
              <a:t> </a:t>
            </a:r>
            <a:r>
              <a:rPr lang="es-ES" altLang="es-ES" sz="1500" b="1" dirty="0" err="1"/>
              <a:t>Tlf</a:t>
            </a:r>
            <a:r>
              <a:rPr lang="es-ES" altLang="es-ES" sz="1500" b="1" dirty="0"/>
              <a:t> 958249030 Fax 958243009</a:t>
            </a:r>
          </a:p>
          <a:p>
            <a:pPr algn="ctr">
              <a:spcBef>
                <a:spcPct val="1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ES" altLang="es-ES" sz="1500" b="1" dirty="0"/>
              <a:t>Horario de atención al público: Lunes a viernes de 9 a 2</a:t>
            </a:r>
            <a:endParaRPr lang="en-GB" altLang="es-ES" sz="1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56" y="1916833"/>
            <a:ext cx="5202332" cy="301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48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Normativa aplicable a la movilidad internacional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05000"/>
            <a:ext cx="7346776" cy="3036168"/>
          </a:xfrm>
        </p:spPr>
        <p:txBody>
          <a:bodyPr/>
          <a:lstStyle/>
          <a:p>
            <a:pPr eaLnBrk="1" hangingPunct="1"/>
            <a:r>
              <a:rPr lang="es-ES" altLang="es-ES" sz="2400" dirty="0"/>
              <a:t>Reglamento de Movilidad Internacional de </a:t>
            </a:r>
            <a:r>
              <a:rPr lang="es-ES" altLang="es-ES" sz="2400" dirty="0" smtClean="0"/>
              <a:t>estudiantes de la UGR </a:t>
            </a:r>
            <a:r>
              <a:rPr lang="es-ES" altLang="es-ES" sz="1600" b="1" dirty="0" smtClean="0">
                <a:hlinkClick r:id="rId2"/>
              </a:rPr>
              <a:t>http://internacional.ugr.es/pages/archivos/informacion/reglamento</a:t>
            </a:r>
            <a:r>
              <a:rPr lang="es-ES" altLang="es-ES" sz="1600" b="1" dirty="0" smtClean="0"/>
              <a:t> </a:t>
            </a:r>
          </a:p>
          <a:p>
            <a:pPr eaLnBrk="1" hangingPunct="1"/>
            <a:r>
              <a:rPr lang="es-ES" altLang="es-ES" sz="2400" dirty="0" smtClean="0"/>
              <a:t>Convocatoria Erasmus +: Erasmus 2018/19 de la UGR</a:t>
            </a:r>
          </a:p>
          <a:p>
            <a:pPr eaLnBrk="1" hangingPunct="1"/>
            <a:r>
              <a:rPr lang="es-ES" altLang="es-ES" sz="2400" dirty="0" smtClean="0"/>
              <a:t>Normativa </a:t>
            </a:r>
            <a:r>
              <a:rPr lang="es-ES" altLang="es-ES" sz="2400" dirty="0"/>
              <a:t>Erasmus + (</a:t>
            </a:r>
            <a:r>
              <a:rPr lang="es-ES" altLang="es-ES" sz="2400" dirty="0" smtClean="0"/>
              <a:t>EACEA)</a:t>
            </a:r>
          </a:p>
          <a:p>
            <a:pPr eaLnBrk="1" hangingPunct="1"/>
            <a:r>
              <a:rPr lang="es-ES" altLang="es-ES" sz="2400" dirty="0" smtClean="0"/>
              <a:t>Normativa de las entidades financiadoras (SEPIE, MECD, Junta de Andalucía)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81" y="5149666"/>
            <a:ext cx="1454803" cy="106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4100"/>
            <a:ext cx="1441261" cy="101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65" y="6312731"/>
            <a:ext cx="2355889" cy="52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n de logo ugr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4990588"/>
            <a:ext cx="1242495" cy="124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sepie.es/doc/comunicacion/logos/cofinanciad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0497"/>
            <a:ext cx="3600400" cy="8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s-ES" altLang="es-ES" sz="4000" dirty="0"/>
              <a:t>Competencias </a:t>
            </a:r>
            <a:r>
              <a:rPr lang="es-ES" altLang="es-ES" sz="4000" dirty="0" smtClean="0"/>
              <a:t>Oficinas </a:t>
            </a:r>
            <a:r>
              <a:rPr lang="es-ES" altLang="es-ES" sz="4000" dirty="0"/>
              <a:t>de Relaciones Internacionales</a:t>
            </a:r>
            <a:endParaRPr lang="es-ES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7744"/>
          </a:xfrm>
        </p:spPr>
        <p:txBody>
          <a:bodyPr/>
          <a:lstStyle/>
          <a:p>
            <a:r>
              <a:rPr lang="es-ES" altLang="es-ES" sz="1800" dirty="0" smtClean="0">
                <a:solidFill>
                  <a:schemeClr val="tx1"/>
                </a:solidFill>
              </a:rPr>
              <a:t>Oficina de Relaciones Internacionales Facultad o Escuela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4149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ES" altLang="es-ES" dirty="0" smtClean="0">
                <a:solidFill>
                  <a:schemeClr val="tx1"/>
                </a:solidFill>
              </a:rPr>
              <a:t>TRÁMITES ACADÉMICOS:</a:t>
            </a:r>
            <a:endParaRPr lang="es-ES" altLang="es-E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Nominación.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Acuerdo de estudios (formalización y modificación)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Matrícula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400" dirty="0">
                <a:solidFill>
                  <a:schemeClr val="tx1"/>
                </a:solidFill>
              </a:rPr>
              <a:t>Reconocimiento de estudios (a la vuelta</a:t>
            </a:r>
            <a:r>
              <a:rPr lang="es-ES" altLang="es-ES" sz="240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s-ES" sz="2400" b="1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" sz="2400" b="1" dirty="0" smtClean="0"/>
              <a:t>ORI </a:t>
            </a:r>
            <a:r>
              <a:rPr lang="es-ES" sz="2400" b="1" dirty="0"/>
              <a:t>centros: </a:t>
            </a:r>
            <a:r>
              <a:rPr lang="es-ES" sz="2400" dirty="0">
                <a:solidFill>
                  <a:srgbClr val="000000"/>
                </a:solidFill>
              </a:rPr>
              <a:t>http://internacional.ugr.es/pages/movilidad/estudiantes/contactoscentros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s-ES" altLang="es-ES" sz="24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altLang="es-ES" sz="1800" dirty="0">
                <a:solidFill>
                  <a:srgbClr val="7030A0"/>
                </a:solidFill>
              </a:rPr>
              <a:t>Oficina </a:t>
            </a:r>
            <a:r>
              <a:rPr lang="es-ES" altLang="es-ES" sz="1800" dirty="0" smtClean="0">
                <a:solidFill>
                  <a:srgbClr val="7030A0"/>
                </a:solidFill>
              </a:rPr>
              <a:t>central de </a:t>
            </a:r>
            <a:r>
              <a:rPr lang="es-ES" altLang="es-ES" sz="1800" dirty="0">
                <a:solidFill>
                  <a:srgbClr val="7030A0"/>
                </a:solidFill>
              </a:rPr>
              <a:t>Relaciones </a:t>
            </a:r>
            <a:r>
              <a:rPr lang="es-ES" altLang="es-ES" sz="1800" dirty="0" smtClean="0">
                <a:solidFill>
                  <a:srgbClr val="7030A0"/>
                </a:solidFill>
              </a:rPr>
              <a:t>Internacionales (Complejo Triunfo)</a:t>
            </a:r>
            <a:endParaRPr lang="es-ES" sz="1800" dirty="0">
              <a:solidFill>
                <a:srgbClr val="7030A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464497" cy="3951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ES" sz="2200" dirty="0" smtClean="0">
                <a:solidFill>
                  <a:srgbClr val="7030A0"/>
                </a:solidFill>
              </a:rPr>
              <a:t>TRÁMITES ADMINISTRATIVOS</a:t>
            </a:r>
          </a:p>
          <a:p>
            <a:pPr eaLnBrk="1" hangingPunct="1"/>
            <a:r>
              <a:rPr lang="es-ES" altLang="es-ES" dirty="0" smtClean="0">
                <a:solidFill>
                  <a:srgbClr val="7030A0"/>
                </a:solidFill>
              </a:rPr>
              <a:t>Convocatoria</a:t>
            </a:r>
            <a:endParaRPr lang="es-ES" altLang="es-ES" dirty="0">
              <a:solidFill>
                <a:srgbClr val="7030A0"/>
              </a:solidFill>
            </a:endParaRPr>
          </a:p>
          <a:p>
            <a:pPr eaLnBrk="1" hangingPunct="1"/>
            <a:r>
              <a:rPr lang="es-ES" altLang="es-ES" dirty="0">
                <a:solidFill>
                  <a:srgbClr val="7030A0"/>
                </a:solidFill>
              </a:rPr>
              <a:t>Resolución</a:t>
            </a:r>
          </a:p>
          <a:p>
            <a:pPr eaLnBrk="1" hangingPunct="1"/>
            <a:r>
              <a:rPr lang="es-ES" altLang="es-ES" dirty="0">
                <a:solidFill>
                  <a:srgbClr val="7030A0"/>
                </a:solidFill>
              </a:rPr>
              <a:t>Aceptaciones y renuncias</a:t>
            </a:r>
          </a:p>
          <a:p>
            <a:pPr eaLnBrk="1" hangingPunct="1"/>
            <a:r>
              <a:rPr lang="es-ES" altLang="es-ES" dirty="0" smtClean="0">
                <a:solidFill>
                  <a:srgbClr val="7030A0"/>
                </a:solidFill>
              </a:rPr>
              <a:t>Gestión documentación </a:t>
            </a:r>
            <a:r>
              <a:rPr lang="es-ES" altLang="es-ES" dirty="0">
                <a:solidFill>
                  <a:srgbClr val="7030A0"/>
                </a:solidFill>
              </a:rPr>
              <a:t>obligatoria beca Erasmus y de control de estancia</a:t>
            </a:r>
          </a:p>
          <a:p>
            <a:pPr eaLnBrk="1" hangingPunct="1"/>
            <a:r>
              <a:rPr lang="es-ES" altLang="es-ES" dirty="0">
                <a:solidFill>
                  <a:srgbClr val="7030A0"/>
                </a:solidFill>
              </a:rPr>
              <a:t>Pagos</a:t>
            </a:r>
          </a:p>
          <a:p>
            <a:pPr eaLnBrk="1" hangingPunct="1"/>
            <a:r>
              <a:rPr lang="es-ES" altLang="es-ES" dirty="0" smtClean="0">
                <a:solidFill>
                  <a:srgbClr val="7030A0"/>
                </a:solidFill>
              </a:rPr>
              <a:t>Seguro</a:t>
            </a:r>
            <a:endParaRPr lang="es-ES" altLang="es-ES" dirty="0">
              <a:solidFill>
                <a:srgbClr val="7030A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50735" y="6174736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</a:pPr>
            <a:r>
              <a:rPr lang="es-ES" altLang="es-ES" sz="2400" dirty="0">
                <a:solidFill>
                  <a:srgbClr val="000000"/>
                </a:solidFill>
              </a:rPr>
              <a:t>Contacto ORI central: intlinfo@ugr.es </a:t>
            </a:r>
          </a:p>
        </p:txBody>
      </p:sp>
    </p:spTree>
    <p:extLst>
      <p:ext uri="{BB962C8B-B14F-4D97-AF65-F5344CB8AC3E}">
        <p14:creationId xmlns:p14="http://schemas.microsoft.com/office/powerpoint/2010/main" val="21045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dirty="0" smtClean="0"/>
              <a:t>MUY IMPORTANTE: LEER EL CORREO DE LA UGR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187450" y="1905000"/>
            <a:ext cx="7346950" cy="4114800"/>
          </a:xfrm>
        </p:spPr>
        <p:txBody>
          <a:bodyPr/>
          <a:lstStyle/>
          <a:p>
            <a:pPr algn="just"/>
            <a:r>
              <a:rPr lang="es-ES" altLang="es-ES" dirty="0" smtClean="0"/>
              <a:t>Todas las comunicaciones que realizamos desde la oficina central de RRII (Complejo Triunfo) las remitimos al correo de la </a:t>
            </a:r>
            <a:r>
              <a:rPr lang="es-ES" altLang="es-ES" dirty="0" err="1" smtClean="0"/>
              <a:t>ugr</a:t>
            </a:r>
            <a:r>
              <a:rPr lang="es-ES" altLang="es-ES" dirty="0" smtClean="0"/>
              <a:t> (</a:t>
            </a:r>
            <a:r>
              <a:rPr lang="es-ES" altLang="es-ES" dirty="0" smtClean="0">
                <a:hlinkClick r:id="rId2"/>
              </a:rPr>
              <a:t>xxx@correo.ugr.es</a:t>
            </a:r>
            <a:r>
              <a:rPr lang="es-ES" altLang="es-ES" dirty="0" smtClean="0"/>
              <a:t>)</a:t>
            </a:r>
          </a:p>
          <a:p>
            <a:pPr algn="just"/>
            <a:r>
              <a:rPr lang="es-ES" altLang="es-ES" dirty="0" smtClean="0"/>
              <a:t>Muy importante </a:t>
            </a:r>
            <a:r>
              <a:rPr lang="es-ES" altLang="es-ES" b="1" dirty="0" smtClean="0"/>
              <a:t>consultarlo frecuentemente </a:t>
            </a:r>
            <a:r>
              <a:rPr lang="es-ES" altLang="es-ES" dirty="0" smtClean="0"/>
              <a:t>para que no se os pasen plazos o información importante.</a:t>
            </a:r>
          </a:p>
        </p:txBody>
      </p:sp>
    </p:spTree>
    <p:extLst>
      <p:ext uri="{BB962C8B-B14F-4D97-AF65-F5344CB8AC3E}">
        <p14:creationId xmlns:p14="http://schemas.microsoft.com/office/powerpoint/2010/main" val="35857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90500"/>
            <a:ext cx="7560840" cy="1527175"/>
          </a:xfrm>
        </p:spPr>
        <p:txBody>
          <a:bodyPr/>
          <a:lstStyle/>
          <a:p>
            <a:r>
              <a:rPr lang="es-ES" b="1" dirty="0" smtClean="0"/>
              <a:t>Antes de iniciar tu movilidad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804988"/>
            <a:ext cx="2498140" cy="386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1150268"/>
          </a:xfrm>
        </p:spPr>
        <p:txBody>
          <a:bodyPr/>
          <a:lstStyle/>
          <a:p>
            <a:r>
              <a:rPr lang="es-ES" dirty="0" smtClean="0"/>
              <a:t>En tu Facultad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53732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600" dirty="0" smtClean="0"/>
              <a:t>Gestión de la </a:t>
            </a:r>
            <a:r>
              <a:rPr lang="es-ES" altLang="es-ES" sz="2600" b="1" dirty="0" smtClean="0"/>
              <a:t>nominación</a:t>
            </a:r>
            <a:r>
              <a:rPr lang="es-ES" altLang="es-ES" sz="2600" dirty="0" smtClean="0"/>
              <a:t> y asegurarse la </a:t>
            </a:r>
            <a:r>
              <a:rPr lang="es-ES" altLang="es-ES" sz="2600" b="1" dirty="0" smtClean="0"/>
              <a:t>admisión</a:t>
            </a:r>
            <a:r>
              <a:rPr lang="es-ES" altLang="es-ES" sz="2600" dirty="0" smtClean="0"/>
              <a:t> </a:t>
            </a:r>
            <a:r>
              <a:rPr lang="es-ES" altLang="es-ES" sz="2600" dirty="0"/>
              <a:t>en el destino (trámites en la ORI Facultad / Escuela</a:t>
            </a:r>
            <a:r>
              <a:rPr lang="es-ES" altLang="es-ES" sz="2600" dirty="0" smtClean="0"/>
              <a:t>). ¡Ojo, plazos!</a:t>
            </a:r>
          </a:p>
          <a:p>
            <a:pPr eaLnBrk="1" hangingPunct="1">
              <a:defRPr/>
            </a:pPr>
            <a:r>
              <a:rPr lang="es-ES" altLang="es-ES" sz="2600" b="1" dirty="0" smtClean="0"/>
              <a:t>Firma </a:t>
            </a:r>
            <a:r>
              <a:rPr lang="es-ES" altLang="es-ES" sz="2600" b="1" dirty="0"/>
              <a:t>del acuerdo de estudios </a:t>
            </a:r>
            <a:r>
              <a:rPr lang="es-ES" altLang="es-ES" sz="2600" dirty="0"/>
              <a:t>(con el Vicedecano o Subdirector de Relaciones Internacionales de la </a:t>
            </a:r>
            <a:r>
              <a:rPr lang="es-ES" altLang="es-ES" sz="2600" dirty="0" err="1" smtClean="0"/>
              <a:t>Fac</a:t>
            </a:r>
            <a:r>
              <a:rPr lang="es-ES" altLang="es-ES" sz="2600" dirty="0" smtClean="0"/>
              <a:t>/Escuela) </a:t>
            </a:r>
            <a:r>
              <a:rPr lang="es-ES" altLang="es-ES" sz="2600" dirty="0" smtClean="0">
                <a:ea typeface="+mn-ea"/>
                <a:cs typeface="+mn-cs"/>
              </a:rPr>
              <a:t>por </a:t>
            </a:r>
            <a:r>
              <a:rPr lang="es-ES" altLang="es-ES" sz="2600" dirty="0">
                <a:ea typeface="+mn-ea"/>
                <a:cs typeface="+mn-cs"/>
              </a:rPr>
              <a:t>E-Administración (necesario certificado digital)</a:t>
            </a:r>
          </a:p>
          <a:p>
            <a:pPr lvl="1"/>
            <a:r>
              <a:rPr lang="es-ES" altLang="es-ES" sz="2000" dirty="0" smtClean="0"/>
              <a:t>Enlace E-</a:t>
            </a:r>
            <a:r>
              <a:rPr lang="es-ES" altLang="es-ES" sz="2000" dirty="0" err="1" smtClean="0"/>
              <a:t>Admin</a:t>
            </a:r>
            <a:r>
              <a:rPr lang="es-ES" altLang="es-ES" sz="2000" dirty="0" smtClean="0"/>
              <a:t>: </a:t>
            </a:r>
            <a:r>
              <a:rPr lang="es-ES" altLang="es-ES" sz="2000" dirty="0" smtClean="0">
                <a:hlinkClick r:id="rId2"/>
              </a:rPr>
              <a:t>https</a:t>
            </a:r>
            <a:r>
              <a:rPr lang="es-ES" altLang="es-ES" sz="2000" dirty="0">
                <a:hlinkClick r:id="rId2"/>
              </a:rPr>
              <a:t>://sede.ugr.es/sede/catalogo-de-procedimientos/movilidad-internacional-formalizacion-del-acuerdo-de-estudios.html</a:t>
            </a:r>
            <a:r>
              <a:rPr lang="es-ES" altLang="es-ES" sz="2000" dirty="0"/>
              <a:t> </a:t>
            </a:r>
          </a:p>
          <a:p>
            <a:pPr lvl="1"/>
            <a:r>
              <a:rPr lang="es-ES" altLang="es-ES" sz="2000" dirty="0" smtClean="0"/>
              <a:t>Previamente </a:t>
            </a:r>
            <a:r>
              <a:rPr lang="es-ES" altLang="es-ES" sz="2000" dirty="0"/>
              <a:t>hay que acordar la propuesta con el tutor docente de ese destino en la Facultad: </a:t>
            </a:r>
            <a:r>
              <a:rPr lang="es-ES" sz="1800" dirty="0">
                <a:hlinkClick r:id="rId3"/>
              </a:rPr>
              <a:t>https://</a:t>
            </a:r>
            <a:r>
              <a:rPr lang="es-ES" sz="1800" dirty="0" smtClean="0">
                <a:hlinkClick r:id="rId3"/>
              </a:rPr>
              <a:t>internacional.ugr.es/pages/archivos/impresos/propuestaacuerdotutor</a:t>
            </a:r>
            <a:r>
              <a:rPr lang="es-ES" sz="1800" dirty="0" smtClean="0"/>
              <a:t> </a:t>
            </a:r>
          </a:p>
          <a:p>
            <a:pPr lvl="1"/>
            <a:r>
              <a:rPr lang="es-ES" altLang="es-ES" sz="1800" dirty="0" smtClean="0"/>
              <a:t>Contactos Vicedecanos / Subdirectores RRII de las Facultades: </a:t>
            </a:r>
            <a:r>
              <a:rPr lang="es-ES" altLang="es-ES" sz="1800" dirty="0" smtClean="0">
                <a:hlinkClick r:id="rId4"/>
              </a:rPr>
              <a:t>http</a:t>
            </a:r>
            <a:r>
              <a:rPr lang="es-ES" altLang="es-ES" sz="1800" dirty="0">
                <a:hlinkClick r:id="rId4"/>
              </a:rPr>
              <a:t>://internacional.ugr.es/pages/movilidad/estudiantes/contactoscentros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4889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 Base CLM V1.0">
  <a:themeElements>
    <a:clrScheme name="CL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M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L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lantilla Base CLM V1.0">
  <a:themeElements>
    <a:clrScheme name="CL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M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L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5951</TotalTime>
  <Words>3115</Words>
  <Application>Microsoft Office PowerPoint</Application>
  <PresentationFormat>Presentación en pantalla (4:3)</PresentationFormat>
  <Paragraphs>322</Paragraphs>
  <Slides>46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Eco</vt:lpstr>
      <vt:lpstr>Plantilla Base CLM V1.0</vt:lpstr>
      <vt:lpstr>1_Plantilla Base CLM V1.0</vt:lpstr>
      <vt:lpstr>Presentación de PowerPoint</vt:lpstr>
      <vt:lpstr>Erasmus +: Erasmus</vt:lpstr>
      <vt:lpstr>Movilidad Erasmus +: Saldo</vt:lpstr>
      <vt:lpstr>Programa Suiza-Europa</vt:lpstr>
      <vt:lpstr>Normativa aplicable a la movilidad internacional</vt:lpstr>
      <vt:lpstr>Competencias Oficinas de Relaciones Internacionales</vt:lpstr>
      <vt:lpstr>MUY IMPORTANTE: LEER EL CORREO DE LA UGR</vt:lpstr>
      <vt:lpstr>Antes de iniciar tu movilidad</vt:lpstr>
      <vt:lpstr>En tu Facultad</vt:lpstr>
      <vt:lpstr>Requisitos académicos para la movilidad Erasmus +</vt:lpstr>
      <vt:lpstr>Matrícula  (competencia de la Facultad)</vt:lpstr>
      <vt:lpstr>Duración de la estancia</vt:lpstr>
      <vt:lpstr>Sobre reducciones de estancia</vt:lpstr>
      <vt:lpstr>Sobre ampliaciones de estancia</vt:lpstr>
      <vt:lpstr>Administración electrónica</vt:lpstr>
      <vt:lpstr>Firma de los documentos obligatorios Trámite obligatorio con la ORI Central (Complejo Triunfo) a través de la Administración Electrónica. </vt:lpstr>
      <vt:lpstr>OLS Online Linguistic Support</vt:lpstr>
      <vt:lpstr>OLS Online Linguistic Support</vt:lpstr>
      <vt:lpstr>Portal de Programas de Intercambio (Acceso Identificado)</vt:lpstr>
      <vt:lpstr>Seguro obligatorio</vt:lpstr>
      <vt:lpstr>Durante tu movilidad</vt:lpstr>
      <vt:lpstr>Certificado de llegada al destino</vt:lpstr>
      <vt:lpstr>Modificación del acuerdo de estudios</vt:lpstr>
      <vt:lpstr>Pagos</vt:lpstr>
      <vt:lpstr>Pagos</vt:lpstr>
      <vt:lpstr>Ayudas SEPIE (UE)</vt:lpstr>
      <vt:lpstr>Información ayudas Junta 2017/18</vt:lpstr>
      <vt:lpstr>Pagos</vt:lpstr>
      <vt:lpstr>Compromiso de aceptación de las condiciones de financiación</vt:lpstr>
      <vt:lpstr>Al regreso de tu movilidad</vt:lpstr>
      <vt:lpstr>Certificado fin de estancia</vt:lpstr>
      <vt:lpstr>OLS Online Linguistic Support  Prueba lingüística</vt:lpstr>
      <vt:lpstr>Informe del estudiante</vt:lpstr>
      <vt:lpstr>Solicitud del reconocimiento académico</vt:lpstr>
      <vt:lpstr>Otras cuestiones de interés</vt:lpstr>
      <vt:lpstr>Resumen Procedimientos telemáticos (E-Administración)</vt:lpstr>
      <vt:lpstr>Autorización</vt:lpstr>
      <vt:lpstr>Renuncias</vt:lpstr>
      <vt:lpstr>Necesidades especiales</vt:lpstr>
      <vt:lpstr>Mentores</vt:lpstr>
      <vt:lpstr>Oficinas consulares de España en el extranjero</vt:lpstr>
      <vt:lpstr>Salud</vt:lpstr>
      <vt:lpstr>Nuestra web: http://internacional.ugr.es/   </vt:lpstr>
      <vt:lpstr>MUY IMPORTANTE LEER EL CORREO DE LA UGR</vt:lpstr>
      <vt:lpstr>Presentación de PowerPoint</vt:lpstr>
      <vt:lpstr>¡A disfrutar de una estancia inolvidable!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Mari</cp:lastModifiedBy>
  <cp:revision>645</cp:revision>
  <cp:lastPrinted>2018-02-09T07:26:14Z</cp:lastPrinted>
  <dcterms:created xsi:type="dcterms:W3CDTF">2012-03-03T20:00:53Z</dcterms:created>
  <dcterms:modified xsi:type="dcterms:W3CDTF">2018-05-08T17:56:37Z</dcterms:modified>
</cp:coreProperties>
</file>